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355" r:id="rId4"/>
    <p:sldId id="258" r:id="rId5"/>
    <p:sldId id="321" r:id="rId6"/>
    <p:sldId id="260" r:id="rId7"/>
    <p:sldId id="346" r:id="rId8"/>
    <p:sldId id="324" r:id="rId9"/>
    <p:sldId id="325" r:id="rId10"/>
    <p:sldId id="292" r:id="rId11"/>
    <p:sldId id="347" r:id="rId12"/>
    <p:sldId id="354" r:id="rId13"/>
    <p:sldId id="349" r:id="rId14"/>
    <p:sldId id="261" r:id="rId15"/>
    <p:sldId id="326" r:id="rId16"/>
    <p:sldId id="332" r:id="rId17"/>
    <p:sldId id="329" r:id="rId18"/>
    <p:sldId id="336" r:id="rId19"/>
    <p:sldId id="333" r:id="rId20"/>
    <p:sldId id="339" r:id="rId21"/>
    <p:sldId id="343" r:id="rId22"/>
    <p:sldId id="342" r:id="rId23"/>
    <p:sldId id="345" r:id="rId24"/>
    <p:sldId id="296" r:id="rId25"/>
    <p:sldId id="328" r:id="rId26"/>
    <p:sldId id="313" r:id="rId27"/>
    <p:sldId id="341" r:id="rId28"/>
    <p:sldId id="334" r:id="rId29"/>
    <p:sldId id="350" r:id="rId30"/>
    <p:sldId id="338" r:id="rId31"/>
    <p:sldId id="337" r:id="rId32"/>
    <p:sldId id="351" r:id="rId33"/>
    <p:sldId id="352" r:id="rId34"/>
    <p:sldId id="353" r:id="rId35"/>
    <p:sldId id="308" r:id="rId36"/>
    <p:sldId id="303" r:id="rId37"/>
    <p:sldId id="344" r:id="rId38"/>
    <p:sldId id="330" r:id="rId3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AED5E-0F72-39A0-72C2-2A1C9EB993DF}" v="221" dt="2023-04-25T17:20:13.343"/>
    <p1510:client id="{37027D33-E2DF-7576-C4FD-974097A2355A}" v="154" vWet="155" dt="2023-04-25T16:17:07.947"/>
    <p1510:client id="{4A19058E-D99C-2149-AD18-9598B2F98D35}" v="1718" dt="2023-04-25T18:03:20.951"/>
    <p1510:client id="{599E3AB8-F696-41AA-A362-878807D949A3}" v="308" dt="2023-04-24T20:34:19.395"/>
    <p1510:client id="{E82C72CF-1708-D205-A363-BCB4DB32144A}" v="2" dt="2023-04-25T18:04:17.93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6"/>
    <p:restoredTop sz="76287"/>
  </p:normalViewPr>
  <p:slideViewPr>
    <p:cSldViewPr snapToGrid="0">
      <p:cViewPr varScale="1">
        <p:scale>
          <a:sx n="115" d="100"/>
          <a:sy n="115" d="100"/>
        </p:scale>
        <p:origin x="1638" y="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462753E4-9647-47D0-B279-AF3291484386}" type="datetimeFigureOut">
              <a:rPr lang="en-US" smtClean="0"/>
              <a:t>5/10/2023</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810A0389-B4E6-47A7-BBF9-6C1A3AEFB868}" type="slidenum">
              <a:rPr lang="en-US" smtClean="0"/>
              <a:t>‹#›</a:t>
            </a:fld>
            <a:endParaRPr lang="en-US"/>
          </a:p>
        </p:txBody>
      </p:sp>
    </p:spTree>
    <p:extLst>
      <p:ext uri="{BB962C8B-B14F-4D97-AF65-F5344CB8AC3E}">
        <p14:creationId xmlns:p14="http://schemas.microsoft.com/office/powerpoint/2010/main" val="234961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ultralytics.com/" TargetMode="External"/><Relationship Id="rId3" Type="http://schemas.openxmlformats.org/officeDocument/2006/relationships/hyperlink" Target="https://docs.ultralytics.com/tasks/detect/" TargetMode="External"/><Relationship Id="rId7" Type="http://schemas.openxmlformats.org/officeDocument/2006/relationships/hyperlink" Target="https://github.com/ultralytics/ultralytic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ocs.ultralytics.com/tasks/classify/" TargetMode="External"/><Relationship Id="rId5" Type="http://schemas.openxmlformats.org/officeDocument/2006/relationships/hyperlink" Target="https://docs.ultralytics.com/tasks/pose/" TargetMode="External"/><Relationship Id="rId4" Type="http://schemas.openxmlformats.org/officeDocument/2006/relationships/hyperlink" Target="https://docs.ultralytics.com/tasks/segmen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ultralytics/ultralytic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ltralytics.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a:t>
            </a:fld>
            <a:endParaRPr lang="en-US"/>
          </a:p>
        </p:txBody>
      </p:sp>
    </p:spTree>
    <p:extLst>
      <p:ext uri="{BB962C8B-B14F-4D97-AF65-F5344CB8AC3E}">
        <p14:creationId xmlns:p14="http://schemas.microsoft.com/office/powerpoint/2010/main" val="2381253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Anchor boxes are a set of predefined bounding boxes with different aspect ratios and scales that are placed at various positions across the input image. During training, the algorithm learns to adjust the anchor boxes to better fit the ground truth bounding boxes of the faces in the image.</a:t>
            </a:r>
          </a:p>
          <a:p>
            <a:endParaRPr lang="en-US" b="0" i="0" u="none" strike="noStrike" dirty="0">
              <a:solidFill>
                <a:srgbClr val="D1D5DB"/>
              </a:solidFill>
              <a:effectLst/>
              <a:latin typeface="Söhne"/>
            </a:endParaRPr>
          </a:p>
          <a:p>
            <a:endParaRPr lang="en-US" b="0" i="0" u="none" strike="noStrike" dirty="0">
              <a:solidFill>
                <a:srgbClr val="D1D5DB"/>
              </a:solidFill>
              <a:effectLst/>
              <a:latin typeface="Söhne"/>
            </a:endParaRPr>
          </a:p>
          <a:p>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11</a:t>
            </a:fld>
            <a:endParaRPr lang="en-US"/>
          </a:p>
        </p:txBody>
      </p:sp>
    </p:spTree>
    <p:extLst>
      <p:ext uri="{BB962C8B-B14F-4D97-AF65-F5344CB8AC3E}">
        <p14:creationId xmlns:p14="http://schemas.microsoft.com/office/powerpoint/2010/main" val="405180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a:t>Fine-tune YOLOv8 for face detection</a:t>
            </a:r>
          </a:p>
          <a:p>
            <a:endParaRPr lang="en-US" dirty="0"/>
          </a:p>
          <a:p>
            <a:endParaRPr lang="en-US" dirty="0"/>
          </a:p>
          <a:p>
            <a:endParaRPr lang="en-US" dirty="0"/>
          </a:p>
          <a:p>
            <a:pPr marL="285750" indent="-285750">
              <a:buFont typeface="Arial,Sans-Serif"/>
              <a:buChar char="•"/>
            </a:pPr>
            <a:r>
              <a:rPr lang="en-US"/>
              <a:t>YOLOv8 with Transformer</a:t>
            </a:r>
          </a:p>
          <a:p>
            <a:r>
              <a:rPr lang="en-US"/>
              <a:t>    Modify </a:t>
            </a:r>
            <a:r>
              <a:rPr lang="en-US" dirty="0"/>
              <a:t>the </a:t>
            </a:r>
            <a:r>
              <a:rPr lang="en-US"/>
              <a:t>latest YOLOv8 architecture and combine with Transformer layer</a:t>
            </a:r>
          </a:p>
          <a:p>
            <a:endParaRPr lang="en-US" dirty="0"/>
          </a:p>
          <a:p>
            <a:endParaRPr lang="en-US" dirty="0"/>
          </a:p>
          <a:p>
            <a:pPr marL="285750" indent="-285750">
              <a:buFont typeface="Arial,Sans-Serif"/>
              <a:buChar char="•"/>
            </a:pPr>
            <a:r>
              <a:rPr lang="en-US"/>
              <a:t>Super Resolution</a:t>
            </a:r>
          </a:p>
          <a:p>
            <a:r>
              <a:rPr lang="en-US"/>
              <a:t>    Enhance </a:t>
            </a:r>
            <a:r>
              <a:rPr lang="en-US" dirty="0"/>
              <a:t>the resolution</a:t>
            </a:r>
            <a:r>
              <a:rPr lang="en-US"/>
              <a:t> of </a:t>
            </a:r>
            <a:r>
              <a:rPr lang="en-US" dirty="0"/>
              <a:t>image </a:t>
            </a:r>
            <a:r>
              <a:rPr lang="en-US"/>
              <a:t>pixel by pixel</a:t>
            </a:r>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12</a:t>
            </a:fld>
            <a:endParaRPr lang="en-US"/>
          </a:p>
        </p:txBody>
      </p:sp>
    </p:spTree>
    <p:extLst>
      <p:ext uri="{BB962C8B-B14F-4D97-AF65-F5344CB8AC3E}">
        <p14:creationId xmlns:p14="http://schemas.microsoft.com/office/powerpoint/2010/main" val="9764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this project, we introduce YOLO v8, </a:t>
            </a:r>
          </a:p>
          <a:p>
            <a:r>
              <a:rPr lang="en-US" dirty="0"/>
              <a:t>YOLO v8 is the state-of-the-art model, it </a:t>
            </a:r>
            <a:r>
              <a:rPr lang="en-US" b="0" i="0" dirty="0">
                <a:effectLst/>
                <a:latin typeface="Roboto" panose="02000000000000000000" pitchFamily="2" charset="0"/>
              </a:rPr>
              <a:t>supports </a:t>
            </a:r>
            <a:r>
              <a:rPr lang="en-US" b="0" i="0" u="none" strike="noStrike" dirty="0">
                <a:effectLst/>
                <a:latin typeface="Roboto" panose="02000000000000000000" pitchFamily="2" charset="0"/>
                <a:hlinkClick r:id="rId3"/>
              </a:rPr>
              <a:t>detection</a:t>
            </a:r>
            <a:r>
              <a:rPr lang="en-US" b="0" i="0" dirty="0">
                <a:effectLst/>
                <a:latin typeface="Roboto" panose="02000000000000000000" pitchFamily="2" charset="0"/>
              </a:rPr>
              <a:t>, </a:t>
            </a:r>
            <a:r>
              <a:rPr lang="en-US" b="0" i="0" u="none" strike="noStrike" dirty="0">
                <a:effectLst/>
                <a:latin typeface="Roboto" panose="02000000000000000000" pitchFamily="2" charset="0"/>
                <a:hlinkClick r:id="rId4"/>
              </a:rPr>
              <a:t>segmentation</a:t>
            </a:r>
            <a:r>
              <a:rPr lang="en-US" b="0" i="0" dirty="0">
                <a:effectLst/>
                <a:latin typeface="Roboto" panose="02000000000000000000" pitchFamily="2" charset="0"/>
              </a:rPr>
              <a:t>, </a:t>
            </a:r>
            <a:r>
              <a:rPr lang="en-US" b="0" i="0" u="none" strike="noStrike" dirty="0">
                <a:effectLst/>
                <a:latin typeface="Roboto" panose="02000000000000000000" pitchFamily="2" charset="0"/>
                <a:hlinkClick r:id="rId5"/>
              </a:rPr>
              <a:t>pose estimation</a:t>
            </a:r>
            <a:r>
              <a:rPr lang="en-US" b="0" i="0" dirty="0">
                <a:effectLst/>
                <a:latin typeface="Roboto" panose="02000000000000000000" pitchFamily="2" charset="0"/>
              </a:rPr>
              <a:t>, and </a:t>
            </a:r>
            <a:r>
              <a:rPr lang="en-US" b="0" i="0" u="none" strike="noStrike" dirty="0">
                <a:effectLst/>
                <a:latin typeface="Roboto" panose="02000000000000000000" pitchFamily="2" charset="0"/>
                <a:hlinkClick r:id="rId6"/>
              </a:rPr>
              <a:t>classification</a:t>
            </a:r>
            <a:endParaRPr lang="en-US" dirty="0"/>
          </a:p>
          <a:p>
            <a:endParaRPr lang="en-US" dirty="0">
              <a:solidFill>
                <a:srgbClr val="0563C1"/>
              </a:solidFill>
              <a:hlinkClick r:id="rId7">
                <a:extLst>
                  <a:ext uri="{A12FA001-AC4F-418D-AE19-62706E023703}">
                    <ahyp:hlinkClr xmlns:ahyp="http://schemas.microsoft.com/office/drawing/2018/hyperlinkcolor" val="tx"/>
                  </a:ext>
                </a:extLst>
              </a:hlinkClick>
            </a:endParaRPr>
          </a:p>
          <a:p>
            <a:r>
              <a:rPr lang="en-US" dirty="0" err="1">
                <a:solidFill>
                  <a:srgbClr val="0563C1"/>
                </a:solidFill>
                <a:hlinkClick r:id="rId7">
                  <a:extLst>
                    <a:ext uri="{A12FA001-AC4F-418D-AE19-62706E023703}">
                      <ahyp:hlinkClr xmlns:ahyp="http://schemas.microsoft.com/office/drawing/2018/hyperlinkcolor" val="tx"/>
                    </a:ext>
                  </a:extLst>
                </a:hlinkClick>
              </a:rPr>
              <a:t>Ultralytics</a:t>
            </a:r>
            <a:r>
              <a:rPr lang="en-US" dirty="0">
                <a:solidFill>
                  <a:srgbClr val="0563C1"/>
                </a:solidFill>
                <a:hlinkClick r:id="rId7">
                  <a:extLst>
                    <a:ext uri="{A12FA001-AC4F-418D-AE19-62706E023703}">
                      <ahyp:hlinkClr xmlns:ahyp="http://schemas.microsoft.com/office/drawing/2018/hyperlinkcolor" val="tx"/>
                    </a:ext>
                  </a:extLst>
                </a:hlinkClick>
              </a:rPr>
              <a:t> YOLOv8</a:t>
            </a:r>
            <a:r>
              <a:rPr lang="en-US" dirty="0"/>
              <a:t>, developed by </a:t>
            </a:r>
            <a:r>
              <a:rPr lang="en-US" dirty="0" err="1">
                <a:hlinkClick r:id="rId8"/>
              </a:rPr>
              <a:t>Ultralytics</a:t>
            </a:r>
            <a:r>
              <a:rPr lang="en-US" dirty="0"/>
              <a:t>, is a cutting-edge, state-of-the-art (SOTA) model that builds upon the success of previous YOLO versions and introduces new features and improvements to further boost performance and flexibility. YOLOv8 is designed to be fast, accurate, and easy to use, making it an excellent choice for a wide range of object detection, image segmentation and image classification tasks.</a:t>
            </a:r>
          </a:p>
          <a:p>
            <a:endParaRPr lang="en-US" dirty="0"/>
          </a:p>
          <a:p>
            <a:r>
              <a:rPr lang="en-US" altLang="zh-TW" dirty="0"/>
              <a:t>The</a:t>
            </a:r>
            <a:r>
              <a:rPr lang="zh-TW" altLang="en-US" dirty="0"/>
              <a:t> </a:t>
            </a:r>
            <a:r>
              <a:rPr lang="en-US" altLang="zh-TW" dirty="0"/>
              <a:t>paper</a:t>
            </a:r>
            <a:r>
              <a:rPr lang="zh-TW" altLang="en-US" dirty="0"/>
              <a:t> </a:t>
            </a:r>
            <a:r>
              <a:rPr lang="en-US" altLang="zh-TW" dirty="0"/>
              <a:t>of</a:t>
            </a:r>
            <a:r>
              <a:rPr lang="zh-TW" altLang="en-US" dirty="0"/>
              <a:t> </a:t>
            </a:r>
            <a:r>
              <a:rPr lang="en-US" altLang="zh-TW" dirty="0"/>
              <a:t>v8</a:t>
            </a:r>
            <a:r>
              <a:rPr lang="zh-TW" altLang="en-US" dirty="0"/>
              <a:t> </a:t>
            </a:r>
            <a:r>
              <a:rPr lang="en-US" altLang="zh-TW" dirty="0"/>
              <a:t>isn’t</a:t>
            </a:r>
            <a:r>
              <a:rPr lang="zh-TW" altLang="en-US" dirty="0"/>
              <a:t> </a:t>
            </a:r>
            <a:r>
              <a:rPr lang="en-US" altLang="zh-TW" dirty="0"/>
              <a:t>released</a:t>
            </a:r>
            <a:r>
              <a:rPr lang="zh-TW" altLang="en-US" dirty="0"/>
              <a:t> </a:t>
            </a:r>
            <a:r>
              <a:rPr lang="en-US" altLang="zh-TW" dirty="0"/>
              <a:t>yet,</a:t>
            </a:r>
            <a:r>
              <a:rPr lang="zh-TW" altLang="en-US" dirty="0"/>
              <a:t> </a:t>
            </a:r>
            <a:r>
              <a:rPr lang="en-US" altLang="zh-TW" dirty="0"/>
              <a:t>so</a:t>
            </a:r>
            <a:r>
              <a:rPr lang="zh-TW" altLang="en-US" dirty="0"/>
              <a:t> </a:t>
            </a:r>
            <a:r>
              <a:rPr lang="en-US" altLang="zh-TW" dirty="0"/>
              <a:t>I’m</a:t>
            </a:r>
            <a:r>
              <a:rPr lang="zh-TW" altLang="en-US" dirty="0"/>
              <a:t> </a:t>
            </a:r>
            <a:r>
              <a:rPr lang="en-US" altLang="zh-TW" dirty="0"/>
              <a:t>not</a:t>
            </a:r>
            <a:r>
              <a:rPr lang="zh-TW" altLang="en-US" dirty="0"/>
              <a:t> </a:t>
            </a:r>
            <a:r>
              <a:rPr lang="en-US" altLang="zh-TW" dirty="0"/>
              <a:t>sure</a:t>
            </a:r>
            <a:r>
              <a:rPr lang="zh-TW" altLang="en-US" dirty="0"/>
              <a:t> </a:t>
            </a:r>
            <a:r>
              <a:rPr lang="en-US" altLang="zh-TW" dirty="0"/>
              <a:t>about</a:t>
            </a:r>
            <a:r>
              <a:rPr lang="zh-TW" altLang="en-US" dirty="0"/>
              <a:t> </a:t>
            </a:r>
            <a:r>
              <a:rPr lang="en-US" altLang="zh-TW" dirty="0"/>
              <a:t>the</a:t>
            </a:r>
            <a:r>
              <a:rPr lang="zh-TW" altLang="en-US" dirty="0"/>
              <a:t> </a:t>
            </a:r>
            <a:r>
              <a:rPr lang="en-US" altLang="zh-TW" dirty="0"/>
              <a:t>mechanism</a:t>
            </a:r>
            <a:r>
              <a:rPr lang="zh-TW" altLang="en-US" dirty="0"/>
              <a:t> </a:t>
            </a:r>
            <a:r>
              <a:rPr lang="en-US" altLang="zh-TW" dirty="0"/>
              <a:t>of</a:t>
            </a:r>
            <a:r>
              <a:rPr lang="zh-TW" altLang="en-US" dirty="0"/>
              <a:t> </a:t>
            </a:r>
            <a:r>
              <a:rPr lang="en-US" altLang="zh-TW" dirty="0"/>
              <a:t>anchor-free</a:t>
            </a:r>
            <a:r>
              <a:rPr lang="zh-TW" altLang="en-US" dirty="0"/>
              <a:t> </a:t>
            </a:r>
            <a:r>
              <a:rPr lang="en-US" altLang="zh-TW" dirty="0"/>
              <a:t>detection.</a:t>
            </a:r>
          </a:p>
          <a:p>
            <a:endParaRPr lang="en-US" dirty="0"/>
          </a:p>
        </p:txBody>
      </p:sp>
      <p:sp>
        <p:nvSpPr>
          <p:cNvPr id="4" name="Slide Number Placeholder 3"/>
          <p:cNvSpPr>
            <a:spLocks noGrp="1"/>
          </p:cNvSpPr>
          <p:nvPr>
            <p:ph type="sldNum" sz="quarter" idx="5"/>
          </p:nvPr>
        </p:nvSpPr>
        <p:spPr/>
        <p:txBody>
          <a:bodyPr/>
          <a:lstStyle/>
          <a:p>
            <a:fld id="{810A0389-B4E6-47A7-BBF9-6C1A3AEFB868}" type="slidenum">
              <a:rPr lang="en-US" smtClean="0"/>
              <a:t>13</a:t>
            </a:fld>
            <a:endParaRPr lang="en-US"/>
          </a:p>
        </p:txBody>
      </p:sp>
    </p:spTree>
    <p:extLst>
      <p:ext uri="{BB962C8B-B14F-4D97-AF65-F5344CB8AC3E}">
        <p14:creationId xmlns:p14="http://schemas.microsoft.com/office/powerpoint/2010/main" val="2854360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The dataset we use is the wider</a:t>
            </a:r>
            <a:r>
              <a:rPr lang="zh-TW" altLang="en-US" dirty="0"/>
              <a:t> </a:t>
            </a:r>
            <a:r>
              <a:rPr lang="en-US" altLang="zh-TW" dirty="0"/>
              <a:t>face which is the benchmark dataset for the task of face detection.</a:t>
            </a:r>
          </a:p>
          <a:p>
            <a:endParaRPr lang="en-US" b="0" i="0" dirty="0">
              <a:solidFill>
                <a:srgbClr val="000000"/>
              </a:solidFill>
              <a:effectLst/>
              <a:latin typeface="Open Sans" panose="020F0502020204030204" pitchFamily="34" charset="0"/>
            </a:endParaRPr>
          </a:p>
          <a:p>
            <a:r>
              <a:rPr lang="en-US" b="0" i="0" dirty="0">
                <a:solidFill>
                  <a:srgbClr val="000000"/>
                </a:solidFill>
                <a:effectLst/>
                <a:latin typeface="Open Sans" panose="020F0502020204030204" pitchFamily="34" charset="0"/>
              </a:rPr>
              <a:t>It includes more than </a:t>
            </a:r>
            <a:r>
              <a:rPr lang="en-US" b="1" i="0" dirty="0">
                <a:solidFill>
                  <a:srgbClr val="000000"/>
                </a:solidFill>
                <a:effectLst/>
                <a:latin typeface="Open Sans" panose="020F0502020204030204" pitchFamily="34" charset="0"/>
              </a:rPr>
              <a:t>32 thousand </a:t>
            </a:r>
            <a:r>
              <a:rPr lang="en-US" b="0" i="0" dirty="0">
                <a:solidFill>
                  <a:srgbClr val="000000"/>
                </a:solidFill>
                <a:effectLst/>
                <a:latin typeface="Open Sans" panose="020F0502020204030204" pitchFamily="34" charset="0"/>
              </a:rPr>
              <a:t>images and labels more than 390 thousand</a:t>
            </a:r>
            <a:r>
              <a:rPr lang="en-US" b="1" i="0" dirty="0">
                <a:solidFill>
                  <a:srgbClr val="000000"/>
                </a:solidFill>
                <a:effectLst/>
                <a:latin typeface="Open Sans" panose="020F0502020204030204" pitchFamily="34" charset="0"/>
              </a:rPr>
              <a:t> </a:t>
            </a:r>
            <a:r>
              <a:rPr lang="en-US" b="0" i="0" dirty="0">
                <a:solidFill>
                  <a:srgbClr val="000000"/>
                </a:solidFill>
                <a:effectLst/>
                <a:latin typeface="Open Sans" panose="020F0502020204030204" pitchFamily="34" charset="0"/>
              </a:rPr>
              <a:t>faces in 60 different events covering a large number of scenes in the real world.</a:t>
            </a:r>
          </a:p>
          <a:p>
            <a:endParaRPr lang="en-US" b="0" i="0" dirty="0">
              <a:solidFill>
                <a:srgbClr val="000000"/>
              </a:solidFill>
              <a:effectLst/>
              <a:latin typeface="Open Sans" panose="020F0502020204030204" pitchFamily="34" charset="0"/>
            </a:endParaRPr>
          </a:p>
          <a:p>
            <a:r>
              <a:rPr lang="en-US" b="0" i="0" dirty="0">
                <a:solidFill>
                  <a:srgbClr val="000000"/>
                </a:solidFill>
                <a:effectLst/>
                <a:latin typeface="Open Sans" panose="020F0502020204030204" pitchFamily="34" charset="0"/>
              </a:rPr>
              <a:t>The dataset randomly splits into 40%  of train data, 10% of validation data, and 50% of test data, however, the test data comes with no ground truth.</a:t>
            </a:r>
          </a:p>
          <a:p>
            <a:endParaRPr lang="en-US" b="0" i="0" dirty="0">
              <a:solidFill>
                <a:srgbClr val="000000"/>
              </a:solidFill>
              <a:effectLst/>
              <a:latin typeface="Open Sans" panose="020F0502020204030204" pitchFamily="34" charset="0"/>
            </a:endParaRPr>
          </a:p>
          <a:p>
            <a:r>
              <a:rPr lang="en-US" b="0" i="0" dirty="0">
                <a:solidFill>
                  <a:srgbClr val="000000"/>
                </a:solidFill>
                <a:effectLst/>
                <a:latin typeface="Open Sans" panose="020F0502020204030204" pitchFamily="34" charset="0"/>
              </a:rPr>
              <a:t>Based on the detection rate, the events are divided into easy, medium, and hard, and we will evaluate based on these levels.</a:t>
            </a:r>
          </a:p>
          <a:p>
            <a:endParaRPr lang="en-US" dirty="0"/>
          </a:p>
        </p:txBody>
      </p:sp>
      <p:sp>
        <p:nvSpPr>
          <p:cNvPr id="4" name="Slide Number Placeholder 3"/>
          <p:cNvSpPr>
            <a:spLocks noGrp="1"/>
          </p:cNvSpPr>
          <p:nvPr>
            <p:ph type="sldNum" sz="quarter" idx="5"/>
          </p:nvPr>
        </p:nvSpPr>
        <p:spPr/>
        <p:txBody>
          <a:bodyPr/>
          <a:lstStyle/>
          <a:p>
            <a:fld id="{810A0389-B4E6-47A7-BBF9-6C1A3AEFB868}" type="slidenum">
              <a:rPr lang="en-US" smtClean="0"/>
              <a:t>14</a:t>
            </a:fld>
            <a:endParaRPr lang="en-US"/>
          </a:p>
        </p:txBody>
      </p:sp>
    </p:spTree>
    <p:extLst>
      <p:ext uri="{BB962C8B-B14F-4D97-AF65-F5344CB8AC3E}">
        <p14:creationId xmlns:p14="http://schemas.microsoft.com/office/powerpoint/2010/main" val="283455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faces come with </a:t>
            </a:r>
            <a:r>
              <a:rPr lang="en-US" b="0" i="0">
                <a:solidFill>
                  <a:srgbClr val="000000"/>
                </a:solidFill>
                <a:effectLst/>
                <a:latin typeface="Open Sans" panose="020B0606030504020204" pitchFamily="34" charset="0"/>
              </a:rPr>
              <a:t>a high degree of variability. The label for each image includes bounding boxes that indicate the position of the face and </a:t>
            </a:r>
            <a:r>
              <a:rPr lang="en-US" altLang="zh-CN" b="0" i="0">
                <a:solidFill>
                  <a:srgbClr val="000000"/>
                </a:solidFill>
                <a:effectLst/>
                <a:latin typeface="Open Sans" panose="020B0606030504020204" pitchFamily="34" charset="0"/>
              </a:rPr>
              <a:t>other attributes</a:t>
            </a:r>
            <a:r>
              <a:rPr lang="en-US" b="0" i="0">
                <a:solidFill>
                  <a:srgbClr val="000000"/>
                </a:solidFill>
                <a:effectLst/>
                <a:latin typeface="Open Sans" panose="020B0606030504020204" pitchFamily="34" charset="0"/>
              </a:rPr>
              <a:t> like blur, expression, illumination, validation, occlusion, and pose.</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15</a:t>
            </a:fld>
            <a:endParaRPr lang="en-US"/>
          </a:p>
        </p:txBody>
      </p:sp>
    </p:spTree>
    <p:extLst>
      <p:ext uri="{BB962C8B-B14F-4D97-AF65-F5344CB8AC3E}">
        <p14:creationId xmlns:p14="http://schemas.microsoft.com/office/powerpoint/2010/main" val="147336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Yolov8 places the power of AI in everyone’s hands it is easy for us to train the model on our own dataset to perform face detection tasks.</a:t>
            </a:r>
          </a:p>
        </p:txBody>
      </p:sp>
      <p:sp>
        <p:nvSpPr>
          <p:cNvPr id="4" name="Slide Number Placeholder 3"/>
          <p:cNvSpPr>
            <a:spLocks noGrp="1"/>
          </p:cNvSpPr>
          <p:nvPr>
            <p:ph type="sldNum" sz="quarter" idx="5"/>
          </p:nvPr>
        </p:nvSpPr>
        <p:spPr/>
        <p:txBody>
          <a:bodyPr/>
          <a:lstStyle/>
          <a:p>
            <a:fld id="{810A0389-B4E6-47A7-BBF9-6C1A3AEFB868}" type="slidenum">
              <a:rPr lang="en-US" smtClean="0"/>
              <a:t>16</a:t>
            </a:fld>
            <a:endParaRPr lang="en-US"/>
          </a:p>
        </p:txBody>
      </p:sp>
    </p:spTree>
    <p:extLst>
      <p:ext uri="{BB962C8B-B14F-4D97-AF65-F5344CB8AC3E}">
        <p14:creationId xmlns:p14="http://schemas.microsoft.com/office/powerpoint/2010/main" val="4051923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train or fine-tune YOLOv8, we need to prepare the dataset to yolo style. A </a:t>
            </a:r>
            <a:r>
              <a:rPr lang="en-US" dirty="0" err="1"/>
              <a:t>dataset.yaml</a:t>
            </a:r>
            <a:r>
              <a:rPr lang="en-US" dirty="0"/>
              <a:t> file is needed to let YOLO know where our images are, and how many classes the model needs to predict, they will find the label of image automatically if we organize the directories in YOLO style. The bounding box label of </a:t>
            </a:r>
            <a:r>
              <a:rPr lang="en-US" dirty="0" err="1"/>
              <a:t>WiderFace</a:t>
            </a:r>
            <a:r>
              <a:rPr lang="en-US" dirty="0"/>
              <a:t> is different from YOLO’s label, thus we need to convert them.</a:t>
            </a:r>
          </a:p>
        </p:txBody>
      </p:sp>
      <p:sp>
        <p:nvSpPr>
          <p:cNvPr id="4" name="Slide Number Placeholder 3"/>
          <p:cNvSpPr>
            <a:spLocks noGrp="1"/>
          </p:cNvSpPr>
          <p:nvPr>
            <p:ph type="sldNum" sz="quarter" idx="5"/>
          </p:nvPr>
        </p:nvSpPr>
        <p:spPr/>
        <p:txBody>
          <a:bodyPr/>
          <a:lstStyle/>
          <a:p>
            <a:fld id="{810A0389-B4E6-47A7-BBF9-6C1A3AEFB868}" type="slidenum">
              <a:rPr lang="en-US" smtClean="0"/>
              <a:t>17</a:t>
            </a:fld>
            <a:endParaRPr lang="en-US"/>
          </a:p>
        </p:txBody>
      </p:sp>
    </p:spTree>
    <p:extLst>
      <p:ext uri="{BB962C8B-B14F-4D97-AF65-F5344CB8AC3E}">
        <p14:creationId xmlns:p14="http://schemas.microsoft.com/office/powerpoint/2010/main" val="2284814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fine-tune details, </a:t>
            </a:r>
          </a:p>
        </p:txBody>
      </p:sp>
      <p:sp>
        <p:nvSpPr>
          <p:cNvPr id="4" name="Slide Number Placeholder 3"/>
          <p:cNvSpPr>
            <a:spLocks noGrp="1"/>
          </p:cNvSpPr>
          <p:nvPr>
            <p:ph type="sldNum" sz="quarter" idx="5"/>
          </p:nvPr>
        </p:nvSpPr>
        <p:spPr/>
        <p:txBody>
          <a:bodyPr/>
          <a:lstStyle/>
          <a:p>
            <a:fld id="{810A0389-B4E6-47A7-BBF9-6C1A3AEFB868}" type="slidenum">
              <a:rPr lang="en-US" smtClean="0"/>
              <a:t>18</a:t>
            </a:fld>
            <a:endParaRPr lang="en-US"/>
          </a:p>
        </p:txBody>
      </p:sp>
    </p:spTree>
    <p:extLst>
      <p:ext uri="{BB962C8B-B14F-4D97-AF65-F5344CB8AC3E}">
        <p14:creationId xmlns:p14="http://schemas.microsoft.com/office/powerpoint/2010/main" val="3868026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reason we want to train the model on the enhanced image is that  the faces in long-distance usually are in low resolution, we assume that, After applying super-resolution, the faces at long distances become clearer, thus, the detection rate increased</a:t>
            </a:r>
          </a:p>
          <a:p>
            <a:endParaRPr lang="en-US" dirty="0"/>
          </a:p>
          <a:p>
            <a:r>
              <a:rPr lang="en-US" dirty="0"/>
              <a:t>However, during the experiments we found out that it may not be helpful.</a:t>
            </a:r>
          </a:p>
          <a:p>
            <a:endParaRPr lang="en-US" dirty="0"/>
          </a:p>
        </p:txBody>
      </p:sp>
      <p:sp>
        <p:nvSpPr>
          <p:cNvPr id="4" name="Slide Number Placeholder 3"/>
          <p:cNvSpPr>
            <a:spLocks noGrp="1"/>
          </p:cNvSpPr>
          <p:nvPr>
            <p:ph type="sldNum" sz="quarter" idx="5"/>
          </p:nvPr>
        </p:nvSpPr>
        <p:spPr/>
        <p:txBody>
          <a:bodyPr/>
          <a:lstStyle/>
          <a:p>
            <a:fld id="{810A0389-B4E6-47A7-BBF9-6C1A3AEFB868}" type="slidenum">
              <a:rPr lang="en-US" smtClean="0"/>
              <a:t>19</a:t>
            </a:fld>
            <a:endParaRPr lang="en-US"/>
          </a:p>
        </p:txBody>
      </p:sp>
    </p:spTree>
    <p:extLst>
      <p:ext uri="{BB962C8B-B14F-4D97-AF65-F5344CB8AC3E}">
        <p14:creationId xmlns:p14="http://schemas.microsoft.com/office/powerpoint/2010/main" val="342215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super resolution work.</a:t>
            </a:r>
          </a:p>
          <a:p>
            <a:endParaRPr lang="en-US" dirty="0"/>
          </a:p>
          <a:p>
            <a:r>
              <a:rPr lang="en-US" dirty="0"/>
              <a:t>Given a blur original image, </a:t>
            </a:r>
          </a:p>
        </p:txBody>
      </p:sp>
      <p:sp>
        <p:nvSpPr>
          <p:cNvPr id="4" name="Slide Number Placeholder 3"/>
          <p:cNvSpPr>
            <a:spLocks noGrp="1"/>
          </p:cNvSpPr>
          <p:nvPr>
            <p:ph type="sldNum" sz="quarter" idx="5"/>
          </p:nvPr>
        </p:nvSpPr>
        <p:spPr/>
        <p:txBody>
          <a:bodyPr/>
          <a:lstStyle/>
          <a:p>
            <a:fld id="{810A0389-B4E6-47A7-BBF9-6C1A3AEFB868}" type="slidenum">
              <a:rPr lang="en-US" smtClean="0"/>
              <a:t>20</a:t>
            </a:fld>
            <a:endParaRPr lang="en-US"/>
          </a:p>
        </p:txBody>
      </p:sp>
    </p:spTree>
    <p:extLst>
      <p:ext uri="{BB962C8B-B14F-4D97-AF65-F5344CB8AC3E}">
        <p14:creationId xmlns:p14="http://schemas.microsoft.com/office/powerpoint/2010/main" val="2567081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First,</a:t>
            </a:r>
            <a:r>
              <a:rPr lang="zh-TW" altLang="en-US"/>
              <a:t> </a:t>
            </a:r>
            <a:r>
              <a:rPr lang="en-US" altLang="zh-TW"/>
              <a:t>we</a:t>
            </a:r>
            <a:r>
              <a:rPr lang="zh-TW" altLang="en-US"/>
              <a:t> </a:t>
            </a:r>
            <a:r>
              <a:rPr lang="en-US" altLang="zh-TW"/>
              <a:t>will</a:t>
            </a:r>
            <a:r>
              <a:rPr lang="zh-TW" altLang="en-US"/>
              <a:t> </a:t>
            </a:r>
            <a:r>
              <a:rPr lang="en-US" altLang="zh-TW"/>
              <a:t>talk</a:t>
            </a:r>
            <a:r>
              <a:rPr lang="zh-TW" altLang="en-US"/>
              <a:t> </a:t>
            </a:r>
            <a:r>
              <a:rPr lang="en-US" altLang="zh-TW"/>
              <a:t>about</a:t>
            </a:r>
            <a:r>
              <a:rPr lang="zh-TW" altLang="en-US"/>
              <a:t> </a:t>
            </a:r>
            <a:r>
              <a:rPr lang="en-US" altLang="zh-TW"/>
              <a:t>the</a:t>
            </a:r>
            <a:r>
              <a:rPr lang="zh-TW" altLang="en-US"/>
              <a:t> </a:t>
            </a:r>
            <a:r>
              <a:rPr lang="en-US" altLang="zh-TW"/>
              <a:t>motivation</a:t>
            </a:r>
            <a:r>
              <a:rPr lang="zh-TW" altLang="en-US"/>
              <a:t> </a:t>
            </a:r>
            <a:r>
              <a:rPr lang="en-US" altLang="zh-TW"/>
              <a:t>of</a:t>
            </a:r>
            <a:r>
              <a:rPr lang="zh-TW" altLang="en-US"/>
              <a:t> </a:t>
            </a:r>
            <a:r>
              <a:rPr lang="en-US" altLang="zh-TW"/>
              <a:t>this</a:t>
            </a:r>
            <a:r>
              <a:rPr lang="zh-TW" altLang="en-US"/>
              <a:t> </a:t>
            </a:r>
            <a:r>
              <a:rPr lang="en-US" altLang="zh-TW"/>
              <a:t>project.</a:t>
            </a:r>
            <a:r>
              <a:rPr lang="zh-TW" altLang="en-US"/>
              <a:t> </a:t>
            </a:r>
            <a:r>
              <a:rPr lang="en-US" altLang="zh-TW"/>
              <a:t>Then,</a:t>
            </a:r>
            <a:r>
              <a:rPr lang="zh-TW" altLang="en-US"/>
              <a:t> </a:t>
            </a:r>
            <a:r>
              <a:rPr lang="en-US" altLang="zh-TW"/>
              <a:t>specify</a:t>
            </a:r>
            <a:r>
              <a:rPr lang="zh-TW" altLang="en-US"/>
              <a:t> </a:t>
            </a:r>
            <a:r>
              <a:rPr lang="en-US" altLang="zh-TW"/>
              <a:t>the</a:t>
            </a:r>
            <a:r>
              <a:rPr lang="zh-TW" altLang="en-US"/>
              <a:t> </a:t>
            </a:r>
            <a:r>
              <a:rPr lang="en-US" altLang="zh-TW"/>
              <a:t>difficulties</a:t>
            </a:r>
            <a:r>
              <a:rPr lang="zh-TW" altLang="en-US"/>
              <a:t> </a:t>
            </a:r>
            <a:r>
              <a:rPr lang="en-US" altLang="zh-TW"/>
              <a:t>of</a:t>
            </a:r>
            <a:r>
              <a:rPr lang="zh-TW" altLang="en-US"/>
              <a:t> </a:t>
            </a:r>
            <a:r>
              <a:rPr lang="en-US" altLang="zh-TW"/>
              <a:t>the</a:t>
            </a:r>
            <a:r>
              <a:rPr lang="zh-TW" altLang="en-US"/>
              <a:t> </a:t>
            </a:r>
            <a:r>
              <a:rPr lang="en-US" altLang="zh-TW"/>
              <a:t>task.</a:t>
            </a:r>
            <a:r>
              <a:rPr lang="zh-TW" altLang="en-US"/>
              <a:t> </a:t>
            </a:r>
            <a:r>
              <a:rPr lang="en-US" altLang="zh-TW"/>
              <a:t>Demonstrating</a:t>
            </a:r>
            <a:r>
              <a:rPr lang="zh-TW" altLang="en-US"/>
              <a:t> </a:t>
            </a:r>
            <a:r>
              <a:rPr lang="en-US" altLang="zh-TW"/>
              <a:t>some</a:t>
            </a:r>
            <a:r>
              <a:rPr lang="zh-TW" altLang="en-US"/>
              <a:t> </a:t>
            </a:r>
            <a:r>
              <a:rPr lang="en-US" altLang="zh-TW"/>
              <a:t>state-of-the-art</a:t>
            </a:r>
            <a:r>
              <a:rPr lang="zh-TW" altLang="en-US"/>
              <a:t> </a:t>
            </a:r>
            <a:r>
              <a:rPr lang="en-US" altLang="zh-TW"/>
              <a:t>works,</a:t>
            </a:r>
            <a:r>
              <a:rPr lang="zh-TW" altLang="en-US"/>
              <a:t> </a:t>
            </a:r>
            <a:r>
              <a:rPr lang="en-US" altLang="zh-TW"/>
              <a:t>and</a:t>
            </a:r>
            <a:r>
              <a:rPr lang="zh-TW" altLang="en-US"/>
              <a:t> </a:t>
            </a:r>
            <a:r>
              <a:rPr lang="en-US" altLang="zh-TW"/>
              <a:t>their</a:t>
            </a:r>
            <a:r>
              <a:rPr lang="zh-TW" altLang="en-US"/>
              <a:t> </a:t>
            </a:r>
            <a:r>
              <a:rPr lang="en-US" altLang="zh-TW"/>
              <a:t>methods.</a:t>
            </a:r>
            <a:r>
              <a:rPr lang="zh-TW" altLang="en-US"/>
              <a:t> </a:t>
            </a:r>
            <a:r>
              <a:rPr lang="en-US" altLang="zh-TW"/>
              <a:t>And</a:t>
            </a:r>
            <a:r>
              <a:rPr lang="zh-TW" altLang="en-US"/>
              <a:t> </a:t>
            </a:r>
            <a:r>
              <a:rPr lang="en-US" altLang="zh-TW"/>
              <a:t>how</a:t>
            </a:r>
            <a:r>
              <a:rPr lang="zh-TW" altLang="en-US"/>
              <a:t> </a:t>
            </a:r>
            <a:r>
              <a:rPr lang="en-US" altLang="zh-TW"/>
              <a:t>to</a:t>
            </a:r>
            <a:r>
              <a:rPr lang="zh-TW" altLang="en-US"/>
              <a:t> </a:t>
            </a:r>
            <a:r>
              <a:rPr lang="en-US" altLang="zh-TW"/>
              <a:t>evaluate</a:t>
            </a:r>
            <a:r>
              <a:rPr lang="zh-TW" altLang="en-US"/>
              <a:t> </a:t>
            </a:r>
            <a:r>
              <a:rPr lang="en-US" altLang="zh-TW"/>
              <a:t>the</a:t>
            </a:r>
            <a:r>
              <a:rPr lang="zh-TW" altLang="en-US"/>
              <a:t> </a:t>
            </a:r>
            <a:r>
              <a:rPr lang="en-US" altLang="zh-TW"/>
              <a:t>results.</a:t>
            </a:r>
            <a:r>
              <a:rPr lang="zh-TW" altLang="en-US"/>
              <a:t> </a:t>
            </a:r>
            <a:r>
              <a:rPr lang="en-US" altLang="zh-TW"/>
              <a:t>Last,</a:t>
            </a:r>
            <a:r>
              <a:rPr lang="zh-TW" altLang="en-US"/>
              <a:t> </a:t>
            </a:r>
            <a:r>
              <a:rPr lang="en-US" altLang="zh-TW"/>
              <a:t>showing</a:t>
            </a:r>
            <a:r>
              <a:rPr lang="zh-TW" altLang="en-US"/>
              <a:t> </a:t>
            </a:r>
            <a:r>
              <a:rPr lang="en-US" altLang="zh-TW"/>
              <a:t>our</a:t>
            </a:r>
            <a:r>
              <a:rPr lang="zh-TW" altLang="en-US"/>
              <a:t> </a:t>
            </a:r>
            <a:r>
              <a:rPr lang="en-US" altLang="zh-TW"/>
              <a:t>progress</a:t>
            </a:r>
            <a:r>
              <a:rPr lang="zh-TW" altLang="en-US"/>
              <a:t> </a:t>
            </a:r>
            <a:r>
              <a:rPr lang="en-US" altLang="zh-TW"/>
              <a:t>and</a:t>
            </a:r>
            <a:r>
              <a:rPr lang="zh-TW" altLang="en-US"/>
              <a:t> </a:t>
            </a:r>
            <a:r>
              <a:rPr lang="en-US" altLang="zh-TW"/>
              <a:t>future</a:t>
            </a:r>
            <a:r>
              <a:rPr lang="zh-TW" altLang="en-US"/>
              <a:t> </a:t>
            </a:r>
            <a:r>
              <a:rPr lang="en-US" altLang="zh-TW"/>
              <a:t>work.</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2</a:t>
            </a:fld>
            <a:endParaRPr lang="en-US"/>
          </a:p>
        </p:txBody>
      </p:sp>
    </p:spTree>
    <p:extLst>
      <p:ext uri="{BB962C8B-B14F-4D97-AF65-F5344CB8AC3E}">
        <p14:creationId xmlns:p14="http://schemas.microsoft.com/office/powerpoint/2010/main" val="422674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first detect the faces in the image using </a:t>
            </a:r>
            <a:r>
              <a:rPr lang="en-US" dirty="0" err="1"/>
              <a:t>RetinaFace</a:t>
            </a:r>
            <a:endParaRPr lang="en-US" dirty="0"/>
          </a:p>
        </p:txBody>
      </p:sp>
      <p:sp>
        <p:nvSpPr>
          <p:cNvPr id="4" name="Slide Number Placeholder 3"/>
          <p:cNvSpPr>
            <a:spLocks noGrp="1"/>
          </p:cNvSpPr>
          <p:nvPr>
            <p:ph type="sldNum" sz="quarter" idx="5"/>
          </p:nvPr>
        </p:nvSpPr>
        <p:spPr/>
        <p:txBody>
          <a:bodyPr/>
          <a:lstStyle/>
          <a:p>
            <a:fld id="{810A0389-B4E6-47A7-BBF9-6C1A3AEFB868}" type="slidenum">
              <a:rPr lang="en-US" smtClean="0"/>
              <a:t>21</a:t>
            </a:fld>
            <a:endParaRPr lang="en-US"/>
          </a:p>
        </p:txBody>
      </p:sp>
    </p:spTree>
    <p:extLst>
      <p:ext uri="{BB962C8B-B14F-4D97-AF65-F5344CB8AC3E}">
        <p14:creationId xmlns:p14="http://schemas.microsoft.com/office/powerpoint/2010/main" val="458566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enhanced the detail of the detected faces.</a:t>
            </a:r>
          </a:p>
          <a:p>
            <a:endParaRPr lang="en-US" dirty="0"/>
          </a:p>
          <a:p>
            <a:r>
              <a:rPr lang="en-US" dirty="0"/>
              <a:t>The rest will be considered as background and reconstructed to objects with similar colors and shapes.</a:t>
            </a:r>
          </a:p>
        </p:txBody>
      </p:sp>
      <p:sp>
        <p:nvSpPr>
          <p:cNvPr id="4" name="Slide Number Placeholder 3"/>
          <p:cNvSpPr>
            <a:spLocks noGrp="1"/>
          </p:cNvSpPr>
          <p:nvPr>
            <p:ph type="sldNum" sz="quarter" idx="5"/>
          </p:nvPr>
        </p:nvSpPr>
        <p:spPr/>
        <p:txBody>
          <a:bodyPr/>
          <a:lstStyle/>
          <a:p>
            <a:fld id="{810A0389-B4E6-47A7-BBF9-6C1A3AEFB868}" type="slidenum">
              <a:rPr lang="en-US" smtClean="0"/>
              <a:t>22</a:t>
            </a:fld>
            <a:endParaRPr lang="en-US"/>
          </a:p>
        </p:txBody>
      </p:sp>
    </p:spTree>
    <p:extLst>
      <p:ext uri="{BB962C8B-B14F-4D97-AF65-F5344CB8AC3E}">
        <p14:creationId xmlns:p14="http://schemas.microsoft.com/office/powerpoint/2010/main" val="1948628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that the faces not detected were reconstructed to other objects.</a:t>
            </a:r>
          </a:p>
          <a:p>
            <a:endParaRPr lang="en-US" dirty="0"/>
          </a:p>
          <a:p>
            <a:r>
              <a:rPr lang="en-US" dirty="0"/>
              <a:t>What we expected is the super-resolution could help us enhance the detail of the heavy blur faces so that they can be detected, </a:t>
            </a:r>
          </a:p>
          <a:p>
            <a:endParaRPr lang="en-US" dirty="0"/>
          </a:p>
          <a:p>
            <a:r>
              <a:rPr lang="en-US" dirty="0"/>
              <a:t>however, now we know how it works, itself depends on a face detection model,  thus the result may not be as expected</a:t>
            </a:r>
          </a:p>
        </p:txBody>
      </p:sp>
      <p:sp>
        <p:nvSpPr>
          <p:cNvPr id="4" name="Slide Number Placeholder 3"/>
          <p:cNvSpPr>
            <a:spLocks noGrp="1"/>
          </p:cNvSpPr>
          <p:nvPr>
            <p:ph type="sldNum" sz="quarter" idx="5"/>
          </p:nvPr>
        </p:nvSpPr>
        <p:spPr/>
        <p:txBody>
          <a:bodyPr/>
          <a:lstStyle/>
          <a:p>
            <a:fld id="{810A0389-B4E6-47A7-BBF9-6C1A3AEFB868}" type="slidenum">
              <a:rPr lang="en-US" smtClean="0"/>
              <a:t>23</a:t>
            </a:fld>
            <a:endParaRPr lang="en-US"/>
          </a:p>
        </p:txBody>
      </p:sp>
    </p:spTree>
    <p:extLst>
      <p:ext uri="{BB962C8B-B14F-4D97-AF65-F5344CB8AC3E}">
        <p14:creationId xmlns:p14="http://schemas.microsoft.com/office/powerpoint/2010/main" val="2706044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The typical evaluation metric for the task of face detection is Intersection over Union, the </a:t>
            </a:r>
            <a:r>
              <a:rPr lang="en-US" err="1"/>
              <a:t>IoU</a:t>
            </a:r>
            <a:r>
              <a:rPr lang="en-US"/>
              <a:t> is the metric to evaluate the accuracy of the detection, </a:t>
            </a:r>
            <a:r>
              <a:rPr lang="en-US" b="0" i="0">
                <a:solidFill>
                  <a:srgbClr val="000000"/>
                </a:solidFill>
                <a:effectLst/>
                <a:latin typeface="Raleway" panose="020F0502020204030204" pitchFamily="34" charset="0"/>
              </a:rPr>
              <a:t>Given a ground-truth bounding box and a detected bounding box, </a:t>
            </a:r>
            <a:r>
              <a:rPr lang="en-US" b="1" i="0">
                <a:solidFill>
                  <a:srgbClr val="000000"/>
                </a:solidFill>
                <a:effectLst/>
                <a:latin typeface="Raleway" panose="020F0502020204030204" pitchFamily="34" charset="0"/>
              </a:rPr>
              <a:t>we compute the </a:t>
            </a:r>
            <a:r>
              <a:rPr lang="en-US" b="1" i="0" err="1">
                <a:solidFill>
                  <a:srgbClr val="000000"/>
                </a:solidFill>
                <a:effectLst/>
                <a:latin typeface="Raleway" panose="020F0502020204030204" pitchFamily="34" charset="0"/>
              </a:rPr>
              <a:t>IoU</a:t>
            </a:r>
            <a:r>
              <a:rPr lang="en-US" b="1" i="0">
                <a:solidFill>
                  <a:srgbClr val="000000"/>
                </a:solidFill>
                <a:effectLst/>
                <a:latin typeface="Raleway" panose="020F0502020204030204" pitchFamily="34" charset="0"/>
              </a:rPr>
              <a:t> as the ratio of the overlap and union areas</a:t>
            </a:r>
            <a:r>
              <a:rPr lang="en-US" b="0" i="0">
                <a:solidFill>
                  <a:srgbClr val="000000"/>
                </a:solidFill>
                <a:effectLst/>
                <a:latin typeface="Raleway" panose="020F0502020204030204" pitchFamily="34" charset="0"/>
              </a:rPr>
              <a:t>:</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24</a:t>
            </a:fld>
            <a:endParaRPr lang="en-US"/>
          </a:p>
        </p:txBody>
      </p:sp>
    </p:spTree>
    <p:extLst>
      <p:ext uri="{BB962C8B-B14F-4D97-AF65-F5344CB8AC3E}">
        <p14:creationId xmlns:p14="http://schemas.microsoft.com/office/powerpoint/2010/main" val="2108023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zh-CN"/>
              <a:t>Here are some examples of </a:t>
            </a:r>
            <a:r>
              <a:rPr lang="en-US" altLang="zh-CN" err="1"/>
              <a:t>IoU</a:t>
            </a:r>
            <a:r>
              <a:rPr lang="en-US" altLang="zh-CN"/>
              <a:t>.</a:t>
            </a:r>
          </a:p>
          <a:p>
            <a:pPr marL="0" indent="0">
              <a:buFont typeface="Arial" panose="020B0604020202020204" pitchFamily="34" charset="0"/>
              <a:buNone/>
            </a:pPr>
            <a:endParaRPr lang="en-US" altLang="zh-TW"/>
          </a:p>
          <a:p>
            <a:pPr algn="l"/>
            <a:r>
              <a:rPr lang="en-US" b="1" i="0">
                <a:solidFill>
                  <a:srgbClr val="000000"/>
                </a:solidFill>
                <a:effectLst/>
                <a:latin typeface="Raleway" pitchFamily="2" charset="77"/>
              </a:rPr>
              <a:t>The </a:t>
            </a:r>
            <a:r>
              <a:rPr lang="en-US" b="1" i="0" err="1">
                <a:solidFill>
                  <a:srgbClr val="000000"/>
                </a:solidFill>
                <a:effectLst/>
                <a:latin typeface="Raleway" pitchFamily="2" charset="77"/>
              </a:rPr>
              <a:t>IoU</a:t>
            </a:r>
            <a:r>
              <a:rPr lang="en-US" b="1" i="0">
                <a:solidFill>
                  <a:srgbClr val="000000"/>
                </a:solidFill>
                <a:effectLst/>
                <a:latin typeface="Raleway" pitchFamily="2" charset="77"/>
              </a:rPr>
              <a:t> can have any value between 0 and 1</a:t>
            </a:r>
            <a:r>
              <a:rPr lang="en-US" b="0" i="0">
                <a:solidFill>
                  <a:srgbClr val="000000"/>
                </a:solidFill>
                <a:effectLst/>
                <a:latin typeface="Raleway" pitchFamily="2" charset="77"/>
              </a:rPr>
              <a:t>. If two boxes do not intersect, the </a:t>
            </a:r>
            <a:r>
              <a:rPr lang="en-US" b="0" i="0" err="1">
                <a:solidFill>
                  <a:srgbClr val="000000"/>
                </a:solidFill>
                <a:effectLst/>
                <a:latin typeface="Raleway" pitchFamily="2" charset="77"/>
              </a:rPr>
              <a:t>IoU</a:t>
            </a:r>
            <a:r>
              <a:rPr lang="en-US" b="0" i="0">
                <a:solidFill>
                  <a:srgbClr val="000000"/>
                </a:solidFill>
                <a:effectLst/>
                <a:latin typeface="Raleway" pitchFamily="2" charset="77"/>
              </a:rPr>
              <a:t> is 0. On the other hand, if they completely overlap, the </a:t>
            </a:r>
            <a:r>
              <a:rPr lang="en-US" b="0" i="0" err="1">
                <a:solidFill>
                  <a:srgbClr val="000000"/>
                </a:solidFill>
                <a:effectLst/>
                <a:latin typeface="Raleway" pitchFamily="2" charset="77"/>
              </a:rPr>
              <a:t>IoU</a:t>
            </a:r>
            <a:r>
              <a:rPr lang="en-US" b="0" i="0">
                <a:solidFill>
                  <a:srgbClr val="000000"/>
                </a:solidFill>
                <a:effectLst/>
                <a:latin typeface="Raleway" pitchFamily="2" charset="77"/>
              </a:rPr>
              <a:t> is 1.</a:t>
            </a:r>
          </a:p>
          <a:p>
            <a:pPr algn="l"/>
            <a:r>
              <a:rPr lang="en-US" b="1" i="0">
                <a:solidFill>
                  <a:srgbClr val="000000"/>
                </a:solidFill>
                <a:effectLst/>
                <a:latin typeface="Raleway" pitchFamily="2" charset="77"/>
              </a:rPr>
              <a:t>Therefore, the higher the </a:t>
            </a:r>
            <a:r>
              <a:rPr lang="en-US" b="1" i="0" err="1">
                <a:solidFill>
                  <a:srgbClr val="000000"/>
                </a:solidFill>
                <a:effectLst/>
                <a:latin typeface="Raleway" pitchFamily="2" charset="77"/>
              </a:rPr>
              <a:t>IoU</a:t>
            </a:r>
            <a:r>
              <a:rPr lang="en-US" b="1" i="0">
                <a:solidFill>
                  <a:srgbClr val="000000"/>
                </a:solidFill>
                <a:effectLst/>
                <a:latin typeface="Raleway" pitchFamily="2" charset="77"/>
              </a:rPr>
              <a:t>, the better the prediction of a face detection system</a:t>
            </a:r>
            <a:r>
              <a:rPr lang="en-US" b="0" i="0">
                <a:solidFill>
                  <a:srgbClr val="000000"/>
                </a:solidFill>
                <a:effectLst/>
                <a:latin typeface="Raleway" pitchFamily="2" charset="77"/>
              </a:rPr>
              <a:t>.</a:t>
            </a:r>
          </a:p>
          <a:p>
            <a:pPr marL="0" indent="0">
              <a:buFont typeface="Arial" panose="020B0604020202020204" pitchFamily="34" charset="0"/>
              <a:buNone/>
            </a:pPr>
            <a:endParaRPr lang="en-US" altLang="zh-TW"/>
          </a:p>
          <a:p>
            <a:pPr marL="0" indent="0">
              <a:buFont typeface="Arial" panose="020B0604020202020204" pitchFamily="34" charset="0"/>
              <a:buNone/>
            </a:pPr>
            <a:endParaRPr lang="en-US" altLang="zh-TW"/>
          </a:p>
        </p:txBody>
      </p:sp>
      <p:sp>
        <p:nvSpPr>
          <p:cNvPr id="4" name="Slide Number Placeholder 3"/>
          <p:cNvSpPr>
            <a:spLocks noGrp="1"/>
          </p:cNvSpPr>
          <p:nvPr>
            <p:ph type="sldNum" sz="quarter" idx="5"/>
          </p:nvPr>
        </p:nvSpPr>
        <p:spPr/>
        <p:txBody>
          <a:bodyPr/>
          <a:lstStyle/>
          <a:p>
            <a:fld id="{810A0389-B4E6-47A7-BBF9-6C1A3AEFB868}" type="slidenum">
              <a:rPr lang="en-US" smtClean="0"/>
              <a:t>25</a:t>
            </a:fld>
            <a:endParaRPr lang="en-US"/>
          </a:p>
        </p:txBody>
      </p:sp>
    </p:spTree>
    <p:extLst>
      <p:ext uri="{BB962C8B-B14F-4D97-AF65-F5344CB8AC3E}">
        <p14:creationId xmlns:p14="http://schemas.microsoft.com/office/powerpoint/2010/main" val="155851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zh-TW"/>
              <a:t>The</a:t>
            </a:r>
            <a:r>
              <a:rPr lang="zh-TW" altLang="en-US"/>
              <a:t> </a:t>
            </a:r>
            <a:r>
              <a:rPr lang="en-US" altLang="zh-TW"/>
              <a:t>threshold</a:t>
            </a:r>
            <a:r>
              <a:rPr lang="zh-TW" altLang="en-US"/>
              <a:t> </a:t>
            </a:r>
            <a:r>
              <a:rPr lang="en-US" altLang="zh-TW"/>
              <a:t>of</a:t>
            </a:r>
            <a:r>
              <a:rPr lang="zh-TW" altLang="en-US"/>
              <a:t> </a:t>
            </a:r>
            <a:r>
              <a:rPr lang="en-US" altLang="zh-TW" err="1"/>
              <a:t>IoU</a:t>
            </a:r>
            <a:r>
              <a:rPr lang="zh-TW" altLang="en-US"/>
              <a:t> </a:t>
            </a:r>
            <a:r>
              <a:rPr lang="en-US" altLang="zh-TW"/>
              <a:t>is</a:t>
            </a:r>
            <a:r>
              <a:rPr lang="zh-TW" altLang="en-US"/>
              <a:t> </a:t>
            </a:r>
            <a:r>
              <a:rPr lang="en-US" altLang="zh-TW"/>
              <a:t>usually</a:t>
            </a:r>
            <a:r>
              <a:rPr lang="zh-TW" altLang="en-US"/>
              <a:t> </a:t>
            </a:r>
            <a:r>
              <a:rPr lang="en-US" altLang="zh-TW"/>
              <a:t>set</a:t>
            </a:r>
            <a:r>
              <a:rPr lang="zh-TW" altLang="en-US"/>
              <a:t> </a:t>
            </a:r>
            <a:r>
              <a:rPr lang="en-US" altLang="zh-TW"/>
              <a:t>to</a:t>
            </a:r>
            <a:r>
              <a:rPr lang="zh-TW" altLang="en-US"/>
              <a:t> </a:t>
            </a:r>
            <a:r>
              <a:rPr lang="en-US" altLang="zh-TW"/>
              <a:t>0.5.</a:t>
            </a:r>
          </a:p>
          <a:p>
            <a:pPr marL="0" indent="0">
              <a:buFont typeface="Arial" panose="020B0604020202020204" pitchFamily="34" charset="0"/>
              <a:buNone/>
            </a:pPr>
            <a:endParaRPr lang="en-US" altLang="zh-TW"/>
          </a:p>
          <a:p>
            <a:pPr marL="0" indent="0">
              <a:buFont typeface="Arial" panose="020B0604020202020204" pitchFamily="34" charset="0"/>
              <a:buNone/>
            </a:pPr>
            <a:r>
              <a:rPr lang="en-US" altLang="zh-TW"/>
              <a:t>If</a:t>
            </a:r>
            <a:r>
              <a:rPr lang="zh-TW" altLang="en-US"/>
              <a:t> </a:t>
            </a:r>
            <a:r>
              <a:rPr lang="en-US" altLang="zh-TW"/>
              <a:t>the</a:t>
            </a:r>
            <a:r>
              <a:rPr lang="zh-TW" altLang="en-US"/>
              <a:t> </a:t>
            </a:r>
            <a:r>
              <a:rPr lang="en-US" altLang="zh-TW" err="1"/>
              <a:t>IoU</a:t>
            </a:r>
            <a:r>
              <a:rPr lang="zh-TW" altLang="en-US"/>
              <a:t> </a:t>
            </a:r>
            <a:r>
              <a:rPr lang="en-US" altLang="zh-TW"/>
              <a:t>score</a:t>
            </a:r>
            <a:r>
              <a:rPr lang="zh-TW" altLang="en-US"/>
              <a:t> </a:t>
            </a:r>
            <a:r>
              <a:rPr lang="en-US" altLang="zh-TW"/>
              <a:t>is</a:t>
            </a:r>
            <a:r>
              <a:rPr lang="zh-TW" altLang="en-US"/>
              <a:t> </a:t>
            </a:r>
            <a:r>
              <a:rPr lang="en-US" altLang="zh-TW"/>
              <a:t>above</a:t>
            </a:r>
            <a:r>
              <a:rPr lang="zh-TW" altLang="en-US"/>
              <a:t> </a:t>
            </a:r>
            <a:r>
              <a:rPr lang="en-US" altLang="zh-TW"/>
              <a:t>the</a:t>
            </a:r>
            <a:r>
              <a:rPr lang="zh-TW" altLang="en-US"/>
              <a:t> </a:t>
            </a:r>
            <a:r>
              <a:rPr lang="en-US" altLang="zh-TW"/>
              <a:t>threshold,</a:t>
            </a:r>
            <a:r>
              <a:rPr lang="zh-TW" altLang="en-US"/>
              <a:t> </a:t>
            </a:r>
            <a:r>
              <a:rPr lang="en-US" altLang="zh-TW"/>
              <a:t>the</a:t>
            </a:r>
            <a:r>
              <a:rPr lang="zh-TW" altLang="en-US"/>
              <a:t> </a:t>
            </a:r>
            <a:r>
              <a:rPr lang="en-US" altLang="zh-TW"/>
              <a:t>detection</a:t>
            </a:r>
            <a:r>
              <a:rPr lang="zh-TW" altLang="en-US"/>
              <a:t> </a:t>
            </a:r>
            <a:r>
              <a:rPr lang="en-US" altLang="zh-TW"/>
              <a:t>is</a:t>
            </a:r>
            <a:r>
              <a:rPr lang="zh-TW" altLang="en-US"/>
              <a:t> </a:t>
            </a:r>
            <a:r>
              <a:rPr lang="en-US" altLang="zh-TW"/>
              <a:t>considered</a:t>
            </a:r>
            <a:r>
              <a:rPr lang="zh-TW" altLang="en-US"/>
              <a:t> </a:t>
            </a:r>
            <a:r>
              <a:rPr lang="en-US" altLang="zh-TW"/>
              <a:t>a</a:t>
            </a:r>
            <a:r>
              <a:rPr lang="zh-TW" altLang="en-US"/>
              <a:t> </a:t>
            </a:r>
            <a:r>
              <a:rPr lang="en-US" altLang="zh-TW"/>
              <a:t>true</a:t>
            </a:r>
            <a:r>
              <a:rPr lang="zh-TW" altLang="en-US"/>
              <a:t> </a:t>
            </a:r>
            <a:r>
              <a:rPr lang="en-US" altLang="zh-TW"/>
              <a:t>positive.</a:t>
            </a:r>
            <a:r>
              <a:rPr lang="zh-TW" altLang="en-US"/>
              <a:t> </a:t>
            </a:r>
            <a:endParaRPr lang="en-US" altLang="zh-TW"/>
          </a:p>
          <a:p>
            <a:pPr marL="0" indent="0">
              <a:buFont typeface="Arial" panose="020B0604020202020204" pitchFamily="34" charset="0"/>
              <a:buNone/>
            </a:pPr>
            <a:endParaRPr lang="en-US" altLang="zh-TW"/>
          </a:p>
          <a:p>
            <a:pPr marL="0" indent="0">
              <a:buFont typeface="Arial" panose="020B0604020202020204" pitchFamily="34" charset="0"/>
              <a:buNone/>
            </a:pPr>
            <a:r>
              <a:rPr lang="en-US" altLang="zh-TW"/>
              <a:t>If</a:t>
            </a:r>
            <a:r>
              <a:rPr lang="zh-TW" altLang="en-US"/>
              <a:t> </a:t>
            </a:r>
            <a:r>
              <a:rPr lang="en-US" altLang="zh-TW"/>
              <a:t>the</a:t>
            </a:r>
            <a:r>
              <a:rPr lang="zh-TW" altLang="en-US"/>
              <a:t> </a:t>
            </a:r>
            <a:r>
              <a:rPr lang="en-US" altLang="zh-TW"/>
              <a:t>score</a:t>
            </a:r>
            <a:r>
              <a:rPr lang="zh-TW" altLang="en-US"/>
              <a:t> </a:t>
            </a:r>
            <a:r>
              <a:rPr lang="en-US" altLang="zh-TW"/>
              <a:t>is</a:t>
            </a:r>
            <a:r>
              <a:rPr lang="zh-TW" altLang="en-US"/>
              <a:t> </a:t>
            </a:r>
            <a:r>
              <a:rPr lang="en-US" altLang="zh-TW"/>
              <a:t>below</a:t>
            </a:r>
            <a:r>
              <a:rPr lang="zh-TW" altLang="en-US"/>
              <a:t> </a:t>
            </a:r>
            <a:r>
              <a:rPr lang="en-US" altLang="zh-TW"/>
              <a:t>the</a:t>
            </a:r>
            <a:r>
              <a:rPr lang="zh-TW" altLang="en-US"/>
              <a:t> </a:t>
            </a:r>
            <a:r>
              <a:rPr lang="en-US" altLang="zh-TW"/>
              <a:t>threshold,</a:t>
            </a:r>
            <a:r>
              <a:rPr lang="zh-TW" altLang="en-US"/>
              <a:t> </a:t>
            </a:r>
            <a:r>
              <a:rPr lang="en-US" altLang="zh-TW"/>
              <a:t>the</a:t>
            </a:r>
            <a:r>
              <a:rPr lang="zh-TW" altLang="en-US"/>
              <a:t> </a:t>
            </a:r>
            <a:r>
              <a:rPr lang="en-US" altLang="zh-TW"/>
              <a:t>detection</a:t>
            </a:r>
            <a:r>
              <a:rPr lang="zh-TW" altLang="en-US"/>
              <a:t> </a:t>
            </a:r>
            <a:r>
              <a:rPr lang="en-US" altLang="zh-TW"/>
              <a:t>is</a:t>
            </a:r>
            <a:r>
              <a:rPr lang="zh-TW" altLang="en-US"/>
              <a:t> </a:t>
            </a:r>
            <a:r>
              <a:rPr lang="en-US" altLang="zh-TW"/>
              <a:t>considered</a:t>
            </a:r>
            <a:r>
              <a:rPr lang="zh-TW" altLang="en-US"/>
              <a:t> </a:t>
            </a:r>
            <a:r>
              <a:rPr lang="en-US" altLang="zh-TW"/>
              <a:t>a</a:t>
            </a:r>
            <a:r>
              <a:rPr lang="zh-TW" altLang="en-US"/>
              <a:t> </a:t>
            </a:r>
            <a:r>
              <a:rPr lang="en-US" altLang="zh-TW"/>
              <a:t>false</a:t>
            </a:r>
            <a:r>
              <a:rPr lang="zh-TW" altLang="en-US"/>
              <a:t> </a:t>
            </a:r>
            <a:r>
              <a:rPr lang="en-US" altLang="zh-TW"/>
              <a:t>positive.</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26</a:t>
            </a:fld>
            <a:endParaRPr lang="en-US"/>
          </a:p>
        </p:txBody>
      </p:sp>
    </p:spTree>
    <p:extLst>
      <p:ext uri="{BB962C8B-B14F-4D97-AF65-F5344CB8AC3E}">
        <p14:creationId xmlns:p14="http://schemas.microsoft.com/office/powerpoint/2010/main" val="3128918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performed the experiments first on the baseline with 5 pre-trained model to evaluate on validation dataset.</a:t>
            </a:r>
          </a:p>
          <a:p>
            <a:endParaRPr lang="en-US" dirty="0"/>
          </a:p>
          <a:p>
            <a:r>
              <a:rPr lang="en-US" dirty="0"/>
              <a:t>And fine-tune Yolov8</a:t>
            </a:r>
          </a:p>
        </p:txBody>
      </p:sp>
      <p:sp>
        <p:nvSpPr>
          <p:cNvPr id="4" name="Slide Number Placeholder 3"/>
          <p:cNvSpPr>
            <a:spLocks noGrp="1"/>
          </p:cNvSpPr>
          <p:nvPr>
            <p:ph type="sldNum" sz="quarter" idx="5"/>
          </p:nvPr>
        </p:nvSpPr>
        <p:spPr/>
        <p:txBody>
          <a:bodyPr/>
          <a:lstStyle/>
          <a:p>
            <a:fld id="{810A0389-B4E6-47A7-BBF9-6C1A3AEFB868}" type="slidenum">
              <a:rPr lang="en-US" smtClean="0"/>
              <a:t>27</a:t>
            </a:fld>
            <a:endParaRPr lang="en-US"/>
          </a:p>
        </p:txBody>
      </p:sp>
    </p:spTree>
    <p:extLst>
      <p:ext uri="{BB962C8B-B14F-4D97-AF65-F5344CB8AC3E}">
        <p14:creationId xmlns:p14="http://schemas.microsoft.com/office/powerpoint/2010/main" val="262332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the baseline with pre-trained 5 models, they didn't mention the detail of the training, after checking their code by default the model will be trained for 300 epochs.  The results are shown in this figure. they got a relatively high results on the yolov7 model, however, the test time is quite long compared to the lite model</a:t>
            </a:r>
          </a:p>
        </p:txBody>
      </p:sp>
      <p:sp>
        <p:nvSpPr>
          <p:cNvPr id="4" name="Slide Number Placeholder 3"/>
          <p:cNvSpPr>
            <a:spLocks noGrp="1"/>
          </p:cNvSpPr>
          <p:nvPr>
            <p:ph type="sldNum" sz="quarter" idx="5"/>
          </p:nvPr>
        </p:nvSpPr>
        <p:spPr/>
        <p:txBody>
          <a:bodyPr/>
          <a:lstStyle/>
          <a:p>
            <a:fld id="{810A0389-B4E6-47A7-BBF9-6C1A3AEFB868}" type="slidenum">
              <a:rPr lang="en-US" smtClean="0"/>
              <a:t>28</a:t>
            </a:fld>
            <a:endParaRPr lang="en-US"/>
          </a:p>
        </p:txBody>
      </p:sp>
    </p:spTree>
    <p:extLst>
      <p:ext uri="{BB962C8B-B14F-4D97-AF65-F5344CB8AC3E}">
        <p14:creationId xmlns:p14="http://schemas.microsoft.com/office/powerpoint/2010/main" val="3718491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cs typeface="Calibri"/>
              </a:rPr>
              <a:t>In the table, the cells in blue is the result for the baseline. We can observe that with the increase of the model size and layers, parameters the result on easy, medium and hard task increased as well as the inference time.</a:t>
            </a:r>
          </a:p>
          <a:p>
            <a:r>
              <a:rPr lang="en-US" dirty="0">
                <a:cs typeface="Calibri"/>
              </a:rPr>
              <a:t>The cells in orange are the model we trained. The models trained only for 30 epochs show competitive results with our baseline with an acceptable size of the model and inference time.</a:t>
            </a:r>
          </a:p>
          <a:p>
            <a:r>
              <a:rPr lang="en-US" dirty="0">
                <a:cs typeface="Calibri"/>
              </a:rPr>
              <a:t>We believe that if we train the model for more epochs, we may get better results.</a:t>
            </a:r>
          </a:p>
        </p:txBody>
      </p:sp>
      <p:sp>
        <p:nvSpPr>
          <p:cNvPr id="4" name="Slide Number Placeholder 3"/>
          <p:cNvSpPr>
            <a:spLocks noGrp="1"/>
          </p:cNvSpPr>
          <p:nvPr>
            <p:ph type="sldNum" sz="quarter" idx="5"/>
          </p:nvPr>
        </p:nvSpPr>
        <p:spPr/>
        <p:txBody>
          <a:bodyPr/>
          <a:lstStyle/>
          <a:p>
            <a:fld id="{810A0389-B4E6-47A7-BBF9-6C1A3AEFB868}" type="slidenum">
              <a:rPr lang="en-US" smtClean="0"/>
              <a:t>29</a:t>
            </a:fld>
            <a:endParaRPr lang="en-US"/>
          </a:p>
        </p:txBody>
      </p:sp>
    </p:spTree>
    <p:extLst>
      <p:ext uri="{BB962C8B-B14F-4D97-AF65-F5344CB8AC3E}">
        <p14:creationId xmlns:p14="http://schemas.microsoft.com/office/powerpoint/2010/main" val="2605790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0A0389-B4E6-47A7-BBF9-6C1A3AEFB868}" type="slidenum">
              <a:rPr lang="en-US" smtClean="0"/>
              <a:t>30</a:t>
            </a:fld>
            <a:endParaRPr lang="en-US"/>
          </a:p>
        </p:txBody>
      </p:sp>
    </p:spTree>
    <p:extLst>
      <p:ext uri="{BB962C8B-B14F-4D97-AF65-F5344CB8AC3E}">
        <p14:creationId xmlns:p14="http://schemas.microsoft.com/office/powerpoint/2010/main" val="4267673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b="0" i="0">
                <a:effectLst/>
                <a:latin typeface="+mn-lt"/>
                <a:cs typeface="Calibri"/>
              </a:rPr>
              <a:t>Why</a:t>
            </a:r>
            <a:r>
              <a:rPr lang="zh-TW" altLang="en-US" b="0" i="0">
                <a:effectLst/>
                <a:latin typeface="+mn-lt"/>
                <a:cs typeface="Calibri"/>
              </a:rPr>
              <a:t> </a:t>
            </a:r>
            <a:r>
              <a:rPr lang="en-US" altLang="zh-TW" b="0" i="0">
                <a:effectLst/>
                <a:latin typeface="+mn-lt"/>
                <a:cs typeface="Calibri"/>
              </a:rPr>
              <a:t>is</a:t>
            </a:r>
            <a:r>
              <a:rPr lang="zh-TW" altLang="en-US" b="0" i="0">
                <a:effectLst/>
                <a:latin typeface="+mn-lt"/>
                <a:cs typeface="Calibri"/>
              </a:rPr>
              <a:t> </a:t>
            </a:r>
            <a:r>
              <a:rPr lang="en-US" altLang="zh-TW" b="0" i="0">
                <a:effectLst/>
                <a:latin typeface="+mn-lt"/>
                <a:cs typeface="Calibri"/>
              </a:rPr>
              <a:t>face</a:t>
            </a:r>
            <a:r>
              <a:rPr lang="zh-TW" altLang="en-US" b="0" i="0">
                <a:effectLst/>
                <a:latin typeface="+mn-lt"/>
                <a:cs typeface="Calibri"/>
              </a:rPr>
              <a:t> </a:t>
            </a:r>
            <a:r>
              <a:rPr lang="en-US" altLang="zh-TW" b="0" i="0">
                <a:effectLst/>
                <a:latin typeface="+mn-lt"/>
                <a:cs typeface="Calibri"/>
              </a:rPr>
              <a:t>detection</a:t>
            </a:r>
            <a:r>
              <a:rPr lang="zh-TW" altLang="en-US" b="0" i="0">
                <a:effectLst/>
                <a:latin typeface="+mn-lt"/>
                <a:cs typeface="Calibri"/>
              </a:rPr>
              <a:t> </a:t>
            </a:r>
            <a:r>
              <a:rPr lang="en-US" altLang="zh-TW" b="0" i="0">
                <a:effectLst/>
                <a:latin typeface="+mn-lt"/>
                <a:cs typeface="Calibri"/>
              </a:rPr>
              <a:t>so</a:t>
            </a:r>
            <a:r>
              <a:rPr lang="zh-TW" altLang="en-US" b="0" i="0">
                <a:effectLst/>
                <a:latin typeface="+mn-lt"/>
                <a:cs typeface="Calibri"/>
              </a:rPr>
              <a:t> </a:t>
            </a:r>
            <a:r>
              <a:rPr lang="en-US" altLang="zh-TW" b="0" i="0">
                <a:effectLst/>
                <a:latin typeface="+mn-lt"/>
                <a:cs typeface="Calibri"/>
              </a:rPr>
              <a:t>important?</a:t>
            </a:r>
          </a:p>
          <a:p>
            <a:endParaRPr lang="en-US" altLang="zh-TW" b="0" i="0">
              <a:effectLst/>
              <a:latin typeface="+mn-lt"/>
              <a:cs typeface="Calibri"/>
            </a:endParaRPr>
          </a:p>
          <a:p>
            <a:r>
              <a:rPr lang="zh-TW" altLang="en-US" b="0" i="0">
                <a:effectLst/>
                <a:latin typeface="+mn-lt"/>
                <a:cs typeface="Calibri"/>
              </a:rPr>
              <a:t> </a:t>
            </a:r>
            <a:r>
              <a:rPr lang="en-US"/>
              <a:t>Face detection is the first step for many face</a:t>
            </a:r>
            <a:r>
              <a:rPr lang="en-US" altLang="zh-TW"/>
              <a:t>-</a:t>
            </a:r>
            <a:r>
              <a:rPr lang="en-US"/>
              <a:t>related applications, such as face recognition, face tracking, facial expression recognition, facial landmarks detection and so on. Those technologies can achieve an overall better performance by faster and more accurate face detectors.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effectLst/>
                <a:latin typeface="Arial" panose="020B0604020202020204" pitchFamily="34" charset="0"/>
              </a:rPr>
              <a:t>Other</a:t>
            </a:r>
            <a:r>
              <a:rPr lang="zh-TW" altLang="en-US" b="0" i="0">
                <a:effectLst/>
                <a:latin typeface="Arial" panose="020B0604020202020204" pitchFamily="34" charset="0"/>
              </a:rPr>
              <a:t> </a:t>
            </a:r>
            <a:r>
              <a:rPr lang="en-US" altLang="zh-TW" b="0" i="0">
                <a:effectLst/>
                <a:latin typeface="Arial" panose="020B0604020202020204" pitchFamily="34" charset="0"/>
              </a:rPr>
              <a:t>than</a:t>
            </a:r>
            <a:r>
              <a:rPr lang="zh-TW" altLang="en-US" b="0" i="0">
                <a:effectLst/>
                <a:latin typeface="Arial" panose="020B0604020202020204" pitchFamily="34" charset="0"/>
              </a:rPr>
              <a:t> </a:t>
            </a:r>
            <a:r>
              <a:rPr lang="en-US" altLang="zh-TW" b="0" i="0">
                <a:effectLst/>
                <a:latin typeface="Arial" panose="020B0604020202020204" pitchFamily="34" charset="0"/>
              </a:rPr>
              <a:t>that,</a:t>
            </a:r>
            <a:r>
              <a:rPr lang="zh-TW" altLang="en-US" b="0" i="0">
                <a:effectLst/>
                <a:latin typeface="Arial" panose="020B0604020202020204" pitchFamily="34" charset="0"/>
              </a:rPr>
              <a:t> </a:t>
            </a:r>
            <a:r>
              <a:rPr lang="en-US" altLang="zh-TW" b="0" i="0">
                <a:effectLst/>
                <a:latin typeface="Arial" panose="020B0604020202020204" pitchFamily="34" charset="0"/>
              </a:rPr>
              <a:t>face</a:t>
            </a:r>
            <a:r>
              <a:rPr lang="zh-TW" altLang="en-US" b="0" i="0">
                <a:effectLst/>
                <a:latin typeface="Arial" panose="020B0604020202020204" pitchFamily="34" charset="0"/>
              </a:rPr>
              <a:t> </a:t>
            </a:r>
            <a:r>
              <a:rPr lang="en-US" altLang="zh-TW" b="0" i="0">
                <a:effectLst/>
                <a:latin typeface="Arial" panose="020B0604020202020204" pitchFamily="34" charset="0"/>
              </a:rPr>
              <a:t>detection</a:t>
            </a:r>
            <a:r>
              <a:rPr lang="zh-TW" altLang="en-US" b="0" i="0">
                <a:effectLst/>
                <a:latin typeface="Arial" panose="020B0604020202020204" pitchFamily="34" charset="0"/>
              </a:rPr>
              <a:t> </a:t>
            </a:r>
            <a:r>
              <a:rPr lang="en-US" altLang="zh-TW" b="0" i="0">
                <a:effectLst/>
                <a:latin typeface="Arial" panose="020B0604020202020204" pitchFamily="34" charset="0"/>
              </a:rPr>
              <a:t>itself</a:t>
            </a:r>
            <a:r>
              <a:rPr lang="zh-TW" altLang="en-US" b="0" i="0">
                <a:effectLst/>
                <a:latin typeface="Arial" panose="020B0604020202020204" pitchFamily="34" charset="0"/>
              </a:rPr>
              <a:t> </a:t>
            </a:r>
            <a:r>
              <a:rPr lang="en-US" altLang="zh-TW" b="0" i="0">
                <a:effectLst/>
                <a:latin typeface="Arial" panose="020B0604020202020204" pitchFamily="34" charset="0"/>
              </a:rPr>
              <a:t>is</a:t>
            </a:r>
            <a:r>
              <a:rPr lang="zh-TW" altLang="en-US" b="0" i="0">
                <a:effectLst/>
                <a:latin typeface="Arial" panose="020B0604020202020204" pitchFamily="34" charset="0"/>
              </a:rPr>
              <a:t> </a:t>
            </a:r>
            <a:r>
              <a:rPr lang="en-US" altLang="zh-TW" b="0" i="0">
                <a:effectLst/>
                <a:latin typeface="Arial" panose="020B0604020202020204" pitchFamily="34" charset="0"/>
              </a:rPr>
              <a:t>also</a:t>
            </a:r>
            <a:r>
              <a:rPr lang="zh-TW" altLang="en-US" b="0" i="0">
                <a:effectLst/>
                <a:latin typeface="Arial" panose="020B0604020202020204" pitchFamily="34" charset="0"/>
              </a:rPr>
              <a:t> </a:t>
            </a:r>
            <a:r>
              <a:rPr lang="en-US" altLang="zh-TW" b="0" i="0">
                <a:effectLst/>
                <a:latin typeface="Arial" panose="020B0604020202020204" pitchFamily="34" charset="0"/>
              </a:rPr>
              <a:t>important,</a:t>
            </a:r>
            <a:r>
              <a:rPr lang="zh-TW" altLang="en-US" b="0" i="0">
                <a:effectLst/>
                <a:latin typeface="Arial" panose="020B0604020202020204" pitchFamily="34" charset="0"/>
              </a:rPr>
              <a:t> </a:t>
            </a:r>
            <a:r>
              <a:rPr lang="en-US" altLang="zh-TW" b="0" i="0">
                <a:effectLst/>
                <a:latin typeface="Arial" panose="020B0604020202020204" pitchFamily="34" charset="0"/>
              </a:rPr>
              <a:t>especially</a:t>
            </a:r>
            <a:r>
              <a:rPr lang="zh-TW" altLang="en-US" b="0" i="0">
                <a:effectLst/>
                <a:latin typeface="Arial" panose="020B0604020202020204" pitchFamily="34" charset="0"/>
              </a:rPr>
              <a:t> </a:t>
            </a:r>
            <a:r>
              <a:rPr lang="en-US" altLang="zh-TW" b="0" i="0">
                <a:effectLst/>
                <a:latin typeface="Arial" panose="020B0604020202020204" pitchFamily="34" charset="0"/>
              </a:rPr>
              <a:t>at</a:t>
            </a:r>
            <a:r>
              <a:rPr lang="zh-TW" altLang="en-US" b="0" i="0">
                <a:effectLst/>
                <a:latin typeface="Arial" panose="020B0604020202020204" pitchFamily="34" charset="0"/>
              </a:rPr>
              <a:t> </a:t>
            </a:r>
            <a:r>
              <a:rPr lang="en-US" altLang="zh-TW" b="0" i="0">
                <a:effectLst/>
                <a:latin typeface="Arial" panose="020B0604020202020204" pitchFamily="34" charset="0"/>
              </a:rPr>
              <a:t>long</a:t>
            </a:r>
            <a:r>
              <a:rPr lang="zh-TW" altLang="en-US" b="0" i="0">
                <a:effectLst/>
                <a:latin typeface="Arial" panose="020B0604020202020204" pitchFamily="34" charset="0"/>
              </a:rPr>
              <a:t> </a:t>
            </a:r>
            <a:r>
              <a:rPr lang="en-US" altLang="zh-TW" b="0" i="0">
                <a:effectLst/>
                <a:latin typeface="Arial" panose="020B0604020202020204" pitchFamily="34" charset="0"/>
              </a:rPr>
              <a:t>distances.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effectLst/>
                <a:latin typeface="Arial" panose="020B0604020202020204" pitchFamily="34" charset="0"/>
              </a:rPr>
              <a:t>Like</a:t>
            </a:r>
            <a:r>
              <a:rPr lang="zh-TW" altLang="en-US" b="0" i="0">
                <a:effectLst/>
                <a:latin typeface="Arial" panose="020B0604020202020204" pitchFamily="34" charset="0"/>
              </a:rPr>
              <a:t> </a:t>
            </a:r>
            <a:r>
              <a:rPr lang="en-US" altLang="zh-TW" b="0" i="0">
                <a:effectLst/>
                <a:latin typeface="Arial" panose="020B0604020202020204" pitchFamily="34" charset="0"/>
              </a:rPr>
              <a:t>t</a:t>
            </a:r>
            <a:r>
              <a:rPr lang="en-US" b="0" i="0">
                <a:effectLst/>
                <a:latin typeface="Arial" panose="020B0604020202020204" pitchFamily="34" charset="0"/>
              </a:rPr>
              <a:t>he need for surveillance and security applications</a:t>
            </a:r>
            <a:r>
              <a:rPr lang="en-US" altLang="zh-TW" b="0" i="0">
                <a:effectLst/>
                <a:latin typeface="Arial" panose="020B0604020202020204" pitchFamily="34" charset="0"/>
              </a:rPr>
              <a:t>.</a:t>
            </a:r>
            <a:r>
              <a:rPr lang="en-US" b="0" i="0">
                <a:effectLst/>
                <a:latin typeface="Arial" panose="020B0604020202020204" pitchFamily="34" charset="0"/>
              </a:rPr>
              <a:t> With the ability to detect faces at long distances, cameras and other surveillance systems can cover larger areas, leading to more effective monitoring and tracking of individuals. Face detection at long distances can also be used in other applications, such as tracking suspects in a high-speed chase or persons of interest in search and rescue operations. With the increasing use of surveillance cameras and other systems, the need for accurate and efficient face detection at long distances will likely continue to grow.</a:t>
            </a:r>
            <a:endParaRPr lang="en-US">
              <a:cs typeface="Calibri"/>
            </a:endParaRPr>
          </a:p>
          <a:p>
            <a:endParaRPr lang="en-US"/>
          </a:p>
          <a:p>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4</a:t>
            </a:fld>
            <a:endParaRPr lang="en-US"/>
          </a:p>
        </p:txBody>
      </p:sp>
    </p:spTree>
    <p:extLst>
      <p:ext uri="{BB962C8B-B14F-4D97-AF65-F5344CB8AC3E}">
        <p14:creationId xmlns:p14="http://schemas.microsoft.com/office/powerpoint/2010/main" val="236968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0A0389-B4E6-47A7-BBF9-6C1A3AEFB868}" type="slidenum">
              <a:rPr lang="en-US" smtClean="0"/>
              <a:t>31</a:t>
            </a:fld>
            <a:endParaRPr lang="en-US"/>
          </a:p>
        </p:txBody>
      </p:sp>
    </p:spTree>
    <p:extLst>
      <p:ext uri="{BB962C8B-B14F-4D97-AF65-F5344CB8AC3E}">
        <p14:creationId xmlns:p14="http://schemas.microsoft.com/office/powerpoint/2010/main" val="3888025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0A0389-B4E6-47A7-BBF9-6C1A3AEFB868}" type="slidenum">
              <a:rPr lang="en-US" smtClean="0"/>
              <a:t>32</a:t>
            </a:fld>
            <a:endParaRPr lang="en-US"/>
          </a:p>
        </p:txBody>
      </p:sp>
    </p:spTree>
    <p:extLst>
      <p:ext uri="{BB962C8B-B14F-4D97-AF65-F5344CB8AC3E}">
        <p14:creationId xmlns:p14="http://schemas.microsoft.com/office/powerpoint/2010/main" val="1884821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0A0389-B4E6-47A7-BBF9-6C1A3AEFB868}" type="slidenum">
              <a:rPr lang="en-US" smtClean="0"/>
              <a:t>33</a:t>
            </a:fld>
            <a:endParaRPr lang="en-US"/>
          </a:p>
        </p:txBody>
      </p:sp>
    </p:spTree>
    <p:extLst>
      <p:ext uri="{BB962C8B-B14F-4D97-AF65-F5344CB8AC3E}">
        <p14:creationId xmlns:p14="http://schemas.microsoft.com/office/powerpoint/2010/main" val="2511004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Here is our plan, after the midterm presentation, we will first do a baseline evaluation before March 6 and </a:t>
            </a:r>
          </a:p>
          <a:p>
            <a:pPr marL="0" indent="0">
              <a:buFont typeface="Arial" panose="020B0604020202020204" pitchFamily="34" charset="0"/>
              <a:buNone/>
            </a:pPr>
            <a:r>
              <a:rPr lang="en-US" dirty="0"/>
              <a:t>Take most of our time working on the architecture modification, including fine-tuning on the wilder face before April  3.</a:t>
            </a:r>
          </a:p>
          <a:p>
            <a:pPr marL="0" indent="0">
              <a:buFont typeface="Arial" panose="020B0604020202020204" pitchFamily="34" charset="0"/>
              <a:buNone/>
            </a:pPr>
            <a:r>
              <a:rPr lang="en-US" dirty="0"/>
              <a:t>And finish the evaluation, before April 17. Then work on the report and presentation for the final submission.</a:t>
            </a:r>
          </a:p>
        </p:txBody>
      </p:sp>
      <p:sp>
        <p:nvSpPr>
          <p:cNvPr id="4" name="Slide Number Placeholder 3"/>
          <p:cNvSpPr>
            <a:spLocks noGrp="1"/>
          </p:cNvSpPr>
          <p:nvPr>
            <p:ph type="sldNum" sz="quarter" idx="5"/>
          </p:nvPr>
        </p:nvSpPr>
        <p:spPr/>
        <p:txBody>
          <a:bodyPr/>
          <a:lstStyle/>
          <a:p>
            <a:fld id="{810A0389-B4E6-47A7-BBF9-6C1A3AEFB868}" type="slidenum">
              <a:rPr lang="en-US" smtClean="0"/>
              <a:t>34</a:t>
            </a:fld>
            <a:endParaRPr lang="en-US"/>
          </a:p>
        </p:txBody>
      </p:sp>
    </p:spTree>
    <p:extLst>
      <p:ext uri="{BB962C8B-B14F-4D97-AF65-F5344CB8AC3E}">
        <p14:creationId xmlns:p14="http://schemas.microsoft.com/office/powerpoint/2010/main" val="377725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Look at the errors</a:t>
            </a:r>
          </a:p>
        </p:txBody>
      </p:sp>
      <p:sp>
        <p:nvSpPr>
          <p:cNvPr id="4" name="Slide Number Placeholder 3"/>
          <p:cNvSpPr>
            <a:spLocks noGrp="1"/>
          </p:cNvSpPr>
          <p:nvPr>
            <p:ph type="sldNum" sz="quarter" idx="5"/>
          </p:nvPr>
        </p:nvSpPr>
        <p:spPr/>
        <p:txBody>
          <a:bodyPr/>
          <a:lstStyle/>
          <a:p>
            <a:fld id="{810A0389-B4E6-47A7-BBF9-6C1A3AEFB868}" type="slidenum">
              <a:rPr lang="en-US" smtClean="0"/>
              <a:t>35</a:t>
            </a:fld>
            <a:endParaRPr lang="en-US"/>
          </a:p>
        </p:txBody>
      </p:sp>
    </p:spTree>
    <p:extLst>
      <p:ext uri="{BB962C8B-B14F-4D97-AF65-F5344CB8AC3E}">
        <p14:creationId xmlns:p14="http://schemas.microsoft.com/office/powerpoint/2010/main" val="33121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36</a:t>
            </a:fld>
            <a:endParaRPr lang="en-US"/>
          </a:p>
        </p:txBody>
      </p:sp>
    </p:spTree>
    <p:extLst>
      <p:ext uri="{BB962C8B-B14F-4D97-AF65-F5344CB8AC3E}">
        <p14:creationId xmlns:p14="http://schemas.microsoft.com/office/powerpoint/2010/main" val="608983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37</a:t>
            </a:fld>
            <a:endParaRPr lang="en-US"/>
          </a:p>
        </p:txBody>
      </p:sp>
    </p:spTree>
    <p:extLst>
      <p:ext uri="{BB962C8B-B14F-4D97-AF65-F5344CB8AC3E}">
        <p14:creationId xmlns:p14="http://schemas.microsoft.com/office/powerpoint/2010/main" val="1810492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0A0389-B4E6-47A7-BBF9-6C1A3AEFB868}" type="slidenum">
              <a:rPr lang="en-US" smtClean="0"/>
              <a:t>38</a:t>
            </a:fld>
            <a:endParaRPr lang="en-US"/>
          </a:p>
        </p:txBody>
      </p:sp>
    </p:spTree>
    <p:extLst>
      <p:ext uri="{BB962C8B-B14F-4D97-AF65-F5344CB8AC3E}">
        <p14:creationId xmlns:p14="http://schemas.microsoft.com/office/powerpoint/2010/main" val="128320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effectLst/>
                <a:latin typeface="Arial" panose="020B0604020202020204" pitchFamily="34" charset="0"/>
              </a:rPr>
              <a:t>Other</a:t>
            </a:r>
            <a:r>
              <a:rPr lang="zh-TW" altLang="en-US" b="0" i="0">
                <a:effectLst/>
                <a:latin typeface="Arial" panose="020B0604020202020204" pitchFamily="34" charset="0"/>
              </a:rPr>
              <a:t> </a:t>
            </a:r>
            <a:r>
              <a:rPr lang="en-US" altLang="zh-TW" b="0" i="0">
                <a:effectLst/>
                <a:latin typeface="Arial" panose="020B0604020202020204" pitchFamily="34" charset="0"/>
              </a:rPr>
              <a:t>than</a:t>
            </a:r>
            <a:r>
              <a:rPr lang="zh-TW" altLang="en-US" b="0" i="0">
                <a:effectLst/>
                <a:latin typeface="Arial" panose="020B0604020202020204" pitchFamily="34" charset="0"/>
              </a:rPr>
              <a:t> </a:t>
            </a:r>
            <a:r>
              <a:rPr lang="en-US" altLang="zh-TW" b="0" i="0">
                <a:effectLst/>
                <a:latin typeface="Arial" panose="020B0604020202020204" pitchFamily="34" charset="0"/>
              </a:rPr>
              <a:t>that,</a:t>
            </a:r>
            <a:r>
              <a:rPr lang="zh-TW" altLang="en-US" b="0" i="0">
                <a:effectLst/>
                <a:latin typeface="Arial" panose="020B0604020202020204" pitchFamily="34" charset="0"/>
              </a:rPr>
              <a:t> </a:t>
            </a:r>
            <a:r>
              <a:rPr lang="en-US" altLang="zh-TW" b="0" i="0">
                <a:effectLst/>
                <a:latin typeface="Arial" panose="020B0604020202020204" pitchFamily="34" charset="0"/>
              </a:rPr>
              <a:t>face</a:t>
            </a:r>
            <a:r>
              <a:rPr lang="zh-TW" altLang="en-US" b="0" i="0">
                <a:effectLst/>
                <a:latin typeface="Arial" panose="020B0604020202020204" pitchFamily="34" charset="0"/>
              </a:rPr>
              <a:t> </a:t>
            </a:r>
            <a:r>
              <a:rPr lang="en-US" altLang="zh-TW" b="0" i="0">
                <a:effectLst/>
                <a:latin typeface="Arial" panose="020B0604020202020204" pitchFamily="34" charset="0"/>
              </a:rPr>
              <a:t>detection</a:t>
            </a:r>
            <a:r>
              <a:rPr lang="zh-TW" altLang="en-US" b="0" i="0">
                <a:effectLst/>
                <a:latin typeface="Arial" panose="020B0604020202020204" pitchFamily="34" charset="0"/>
              </a:rPr>
              <a:t> </a:t>
            </a:r>
            <a:r>
              <a:rPr lang="en-US" altLang="zh-TW" b="0" i="0">
                <a:effectLst/>
                <a:latin typeface="Arial" panose="020B0604020202020204" pitchFamily="34" charset="0"/>
              </a:rPr>
              <a:t>itself</a:t>
            </a:r>
            <a:r>
              <a:rPr lang="zh-TW" altLang="en-US" b="0" i="0">
                <a:effectLst/>
                <a:latin typeface="Arial" panose="020B0604020202020204" pitchFamily="34" charset="0"/>
              </a:rPr>
              <a:t> </a:t>
            </a:r>
            <a:r>
              <a:rPr lang="en-US" altLang="zh-TW" b="0" i="0">
                <a:effectLst/>
                <a:latin typeface="Arial" panose="020B0604020202020204" pitchFamily="34" charset="0"/>
              </a:rPr>
              <a:t>is</a:t>
            </a:r>
            <a:r>
              <a:rPr lang="zh-TW" altLang="en-US" b="0" i="0">
                <a:effectLst/>
                <a:latin typeface="Arial" panose="020B0604020202020204" pitchFamily="34" charset="0"/>
              </a:rPr>
              <a:t> </a:t>
            </a:r>
            <a:r>
              <a:rPr lang="en-US" altLang="zh-TW" b="0" i="0">
                <a:effectLst/>
                <a:latin typeface="Arial" panose="020B0604020202020204" pitchFamily="34" charset="0"/>
              </a:rPr>
              <a:t>also</a:t>
            </a:r>
            <a:r>
              <a:rPr lang="zh-TW" altLang="en-US" b="0" i="0">
                <a:effectLst/>
                <a:latin typeface="Arial" panose="020B0604020202020204" pitchFamily="34" charset="0"/>
              </a:rPr>
              <a:t> </a:t>
            </a:r>
            <a:r>
              <a:rPr lang="en-US" altLang="zh-TW" b="0" i="0">
                <a:effectLst/>
                <a:latin typeface="Arial" panose="020B0604020202020204" pitchFamily="34" charset="0"/>
              </a:rPr>
              <a:t>important,</a:t>
            </a:r>
            <a:r>
              <a:rPr lang="zh-TW" altLang="en-US" b="0" i="0">
                <a:effectLst/>
                <a:latin typeface="Arial" panose="020B0604020202020204" pitchFamily="34" charset="0"/>
              </a:rPr>
              <a:t> </a:t>
            </a:r>
            <a:r>
              <a:rPr lang="en-US" altLang="zh-TW" b="0" i="0">
                <a:effectLst/>
                <a:latin typeface="Arial" panose="020B0604020202020204" pitchFamily="34" charset="0"/>
              </a:rPr>
              <a:t>especially</a:t>
            </a:r>
            <a:r>
              <a:rPr lang="zh-TW" altLang="en-US" b="0" i="0">
                <a:effectLst/>
                <a:latin typeface="Arial" panose="020B0604020202020204" pitchFamily="34" charset="0"/>
              </a:rPr>
              <a:t> </a:t>
            </a:r>
            <a:r>
              <a:rPr lang="en-US" altLang="zh-TW" b="0" i="0">
                <a:effectLst/>
                <a:latin typeface="Arial" panose="020B0604020202020204" pitchFamily="34" charset="0"/>
              </a:rPr>
              <a:t>at</a:t>
            </a:r>
            <a:r>
              <a:rPr lang="zh-TW" altLang="en-US" b="0" i="0">
                <a:effectLst/>
                <a:latin typeface="Arial" panose="020B0604020202020204" pitchFamily="34" charset="0"/>
              </a:rPr>
              <a:t> </a:t>
            </a:r>
            <a:r>
              <a:rPr lang="en-US" altLang="zh-TW" b="0" i="0">
                <a:effectLst/>
                <a:latin typeface="Arial" panose="020B0604020202020204" pitchFamily="34" charset="0"/>
              </a:rPr>
              <a:t>long</a:t>
            </a:r>
            <a:r>
              <a:rPr lang="zh-TW" altLang="en-US" b="0" i="0">
                <a:effectLst/>
                <a:latin typeface="Arial" panose="020B0604020202020204" pitchFamily="34" charset="0"/>
              </a:rPr>
              <a:t> </a:t>
            </a:r>
            <a:r>
              <a:rPr lang="en-US" altLang="zh-TW" b="0" i="0">
                <a:effectLst/>
                <a:latin typeface="Arial" panose="020B0604020202020204" pitchFamily="34" charset="0"/>
              </a:rPr>
              <a:t>distances.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effectLst/>
                <a:latin typeface="Arial" panose="020B0604020202020204" pitchFamily="34" charset="0"/>
              </a:rPr>
              <a:t>Like</a:t>
            </a:r>
            <a:r>
              <a:rPr lang="zh-TW" altLang="en-US" b="0" i="0">
                <a:effectLst/>
                <a:latin typeface="Arial" panose="020B0604020202020204" pitchFamily="34" charset="0"/>
              </a:rPr>
              <a:t> </a:t>
            </a:r>
            <a:r>
              <a:rPr lang="en-US" altLang="zh-TW" b="0" i="0">
                <a:effectLst/>
                <a:latin typeface="Arial" panose="020B0604020202020204" pitchFamily="34" charset="0"/>
              </a:rPr>
              <a:t>t</a:t>
            </a:r>
            <a:r>
              <a:rPr lang="en-US" b="0" i="0">
                <a:effectLst/>
                <a:latin typeface="Arial" panose="020B0604020202020204" pitchFamily="34" charset="0"/>
              </a:rPr>
              <a:t>he need for surveillance and security applications</a:t>
            </a:r>
            <a:r>
              <a:rPr lang="en-US" altLang="zh-TW" b="0" i="0">
                <a:effectLst/>
                <a:latin typeface="Arial" panose="020B0604020202020204" pitchFamily="34" charset="0"/>
              </a:rPr>
              <a:t>.</a:t>
            </a:r>
            <a:r>
              <a:rPr lang="en-US" b="0" i="0">
                <a:effectLst/>
                <a:latin typeface="Arial" panose="020B0604020202020204" pitchFamily="34" charset="0"/>
              </a:rPr>
              <a:t> With the ability to detect faces at long distances, cameras and other surveillance systems can cover larger areas, leading</a:t>
            </a:r>
            <a:r>
              <a:rPr lang="zh-TW" altLang="en-US" b="0" i="0">
                <a:effectLst/>
                <a:latin typeface="Arial" panose="020B0604020202020204" pitchFamily="34" charset="0"/>
              </a:rPr>
              <a:t> </a:t>
            </a:r>
            <a:r>
              <a:rPr lang="en-US" b="0" i="0">
                <a:effectLst/>
                <a:latin typeface="Arial" panose="020B0604020202020204" pitchFamily="34" charset="0"/>
              </a:rPr>
              <a:t>to more effective monitoring and tracking of individuals.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Arial" panose="020B0604020202020204" pitchFamily="34" charset="0"/>
              </a:rPr>
              <a:t>Face</a:t>
            </a:r>
            <a:r>
              <a:rPr lang="zh-TW" altLang="en-US" b="0" i="0">
                <a:effectLst/>
                <a:latin typeface="Arial" panose="020B0604020202020204" pitchFamily="34" charset="0"/>
              </a:rPr>
              <a:t> </a:t>
            </a:r>
            <a:r>
              <a:rPr lang="en-US" b="0" i="0">
                <a:effectLst/>
                <a:latin typeface="Arial" panose="020B0604020202020204" pitchFamily="34" charset="0"/>
              </a:rPr>
              <a:t>detection at long distances can also be used in other applications,</a:t>
            </a:r>
            <a:r>
              <a:rPr lang="zh-TW" altLang="en-US" b="0" i="0">
                <a:effectLst/>
                <a:latin typeface="Arial" panose="020B0604020202020204" pitchFamily="34" charset="0"/>
              </a:rPr>
              <a:t> </a:t>
            </a:r>
            <a:r>
              <a:rPr lang="en-US" b="0" i="0">
                <a:effectLst/>
                <a:latin typeface="Arial" panose="020B0604020202020204" pitchFamily="34" charset="0"/>
              </a:rPr>
              <a:t>such as tracking suspects in a high-speed chase or persons</a:t>
            </a:r>
            <a:r>
              <a:rPr lang="zh-TW" altLang="en-US" b="0" i="0">
                <a:effectLst/>
                <a:latin typeface="Arial" panose="020B0604020202020204" pitchFamily="34" charset="0"/>
              </a:rPr>
              <a:t> </a:t>
            </a:r>
            <a:r>
              <a:rPr lang="en-US" b="0" i="0">
                <a:effectLst/>
                <a:latin typeface="Arial" panose="020B0604020202020204" pitchFamily="34" charset="0"/>
              </a:rPr>
              <a:t>of interest in search and rescue operations. With the increasing use of surveillance cameras and other systems, the need for</a:t>
            </a:r>
            <a:r>
              <a:rPr lang="zh-TW" altLang="en-US" b="0" i="0">
                <a:effectLst/>
                <a:latin typeface="Arial" panose="020B0604020202020204" pitchFamily="34" charset="0"/>
              </a:rPr>
              <a:t> </a:t>
            </a:r>
            <a:r>
              <a:rPr lang="en-US" b="0" i="0">
                <a:effectLst/>
                <a:latin typeface="Arial" panose="020B0604020202020204" pitchFamily="34" charset="0"/>
              </a:rPr>
              <a:t>accurate and efficient face detection at long distances will likely continue to grow.</a:t>
            </a:r>
            <a:endParaRPr lang="en-US">
              <a:cs typeface="Calibri"/>
            </a:endParaRPr>
          </a:p>
          <a:p>
            <a:endParaRPr lang="en-US"/>
          </a:p>
          <a:p>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5</a:t>
            </a:fld>
            <a:endParaRPr lang="en-US"/>
          </a:p>
        </p:txBody>
      </p:sp>
    </p:spTree>
    <p:extLst>
      <p:ext uri="{BB962C8B-B14F-4D97-AF65-F5344CB8AC3E}">
        <p14:creationId xmlns:p14="http://schemas.microsoft.com/office/powerpoint/2010/main" val="80262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cs typeface="Calibri"/>
              </a:rPr>
              <a:t>So,</a:t>
            </a:r>
            <a:r>
              <a:rPr lang="zh-TW" altLang="en-US">
                <a:cs typeface="Calibri"/>
              </a:rPr>
              <a:t> </a:t>
            </a:r>
            <a:r>
              <a:rPr lang="en-US" altLang="zh-TW">
                <a:cs typeface="Calibri"/>
              </a:rPr>
              <a:t>what</a:t>
            </a:r>
            <a:r>
              <a:rPr lang="zh-TW" altLang="en-US">
                <a:cs typeface="Calibri"/>
              </a:rPr>
              <a:t> </a:t>
            </a:r>
            <a:r>
              <a:rPr lang="en-US" altLang="zh-TW">
                <a:cs typeface="Calibri"/>
              </a:rPr>
              <a:t>are</a:t>
            </a:r>
            <a:r>
              <a:rPr lang="zh-TW" altLang="en-US">
                <a:cs typeface="Calibri"/>
              </a:rPr>
              <a:t> </a:t>
            </a:r>
            <a:r>
              <a:rPr lang="en-US" altLang="zh-TW">
                <a:cs typeface="Calibri"/>
              </a:rPr>
              <a:t>the</a:t>
            </a:r>
            <a:r>
              <a:rPr lang="zh-TW" altLang="en-US">
                <a:cs typeface="Calibri"/>
              </a:rPr>
              <a:t> </a:t>
            </a:r>
            <a:r>
              <a:rPr lang="en-US" altLang="zh-TW">
                <a:cs typeface="Calibri"/>
              </a:rPr>
              <a:t>difficulties</a:t>
            </a:r>
            <a:r>
              <a:rPr lang="zh-TW" altLang="en-US">
                <a:cs typeface="Calibri"/>
              </a:rPr>
              <a:t> </a:t>
            </a:r>
            <a:r>
              <a:rPr lang="en-US" altLang="zh-TW">
                <a:cs typeface="Calibri"/>
              </a:rPr>
              <a:t>of</a:t>
            </a:r>
            <a:r>
              <a:rPr lang="zh-TW" altLang="en-US">
                <a:cs typeface="Calibri"/>
              </a:rPr>
              <a:t> </a:t>
            </a:r>
            <a:r>
              <a:rPr lang="en-US" altLang="zh-TW">
                <a:cs typeface="Calibri"/>
              </a:rPr>
              <a:t>face</a:t>
            </a:r>
            <a:r>
              <a:rPr lang="zh-TW" altLang="en-US">
                <a:cs typeface="Calibri"/>
              </a:rPr>
              <a:t> </a:t>
            </a:r>
            <a:r>
              <a:rPr lang="en-US" altLang="zh-TW">
                <a:cs typeface="Calibri"/>
              </a:rPr>
              <a:t>detection,</a:t>
            </a:r>
            <a:r>
              <a:rPr lang="zh-TW" altLang="en-US">
                <a:cs typeface="Calibri"/>
              </a:rPr>
              <a:t> </a:t>
            </a:r>
            <a:r>
              <a:rPr lang="en-US" altLang="zh-TW">
                <a:cs typeface="Calibri"/>
              </a:rPr>
              <a:t>especially</a:t>
            </a:r>
            <a:r>
              <a:rPr lang="zh-TW" altLang="en-US">
                <a:cs typeface="Calibri"/>
              </a:rPr>
              <a:t> </a:t>
            </a:r>
            <a:r>
              <a:rPr lang="en-US" altLang="zh-TW">
                <a:cs typeface="Calibri"/>
              </a:rPr>
              <a:t>in</a:t>
            </a:r>
            <a:r>
              <a:rPr lang="zh-TW" altLang="en-US">
                <a:cs typeface="Calibri"/>
              </a:rPr>
              <a:t> </a:t>
            </a:r>
            <a:r>
              <a:rPr lang="en-US" altLang="zh-TW">
                <a:cs typeface="Calibri"/>
              </a:rPr>
              <a:t>large</a:t>
            </a:r>
            <a:r>
              <a:rPr lang="zh-TW" altLang="en-US">
                <a:cs typeface="Calibri"/>
              </a:rPr>
              <a:t> </a:t>
            </a:r>
            <a:r>
              <a:rPr lang="en-US" altLang="zh-TW">
                <a:cs typeface="Calibri"/>
              </a:rPr>
              <a:t>distances.</a:t>
            </a:r>
          </a:p>
          <a:p>
            <a:endParaRPr lang="en-US">
              <a:cs typeface="Calibri"/>
            </a:endParaRPr>
          </a:p>
          <a:p>
            <a:pPr algn="l">
              <a:buFont typeface="+mj-lt"/>
              <a:buAutoNum type="arabicPeriod"/>
            </a:pPr>
            <a:r>
              <a:rPr lang="en-US" b="0" i="0" u="none" strike="noStrike">
                <a:solidFill>
                  <a:srgbClr val="D1D5DB"/>
                </a:solidFill>
                <a:effectLst/>
                <a:latin typeface="Söhne"/>
              </a:rPr>
              <a:t>Low resolution: At larger distances, the size of the face in the image becomes smaller, leading to lower resolution. This makes it difficult to detect and recognize the facial features.</a:t>
            </a:r>
          </a:p>
          <a:p>
            <a:pPr algn="l">
              <a:buFont typeface="+mj-lt"/>
              <a:buAutoNum type="arabicPeriod"/>
            </a:pPr>
            <a:r>
              <a:rPr lang="en-US" b="0" i="0" u="none" strike="noStrike">
                <a:solidFill>
                  <a:srgbClr val="D1D5DB"/>
                </a:solidFill>
                <a:effectLst/>
                <a:latin typeface="Söhne"/>
              </a:rPr>
              <a:t>Variations in illumination: At large distances, the face may be subjected to different lighting conditions, such as shadows, glare, or reflections. These variations in illumination can affect the quality of the face image and make it difficult to detect the face.</a:t>
            </a:r>
          </a:p>
          <a:p>
            <a:pPr algn="l">
              <a:buFont typeface="+mj-lt"/>
              <a:buAutoNum type="arabicPeriod"/>
            </a:pPr>
            <a:r>
              <a:rPr lang="en-US" b="0" i="0" u="none" strike="noStrike">
                <a:solidFill>
                  <a:srgbClr val="D1D5DB"/>
                </a:solidFill>
                <a:effectLst/>
                <a:latin typeface="Söhne"/>
              </a:rPr>
              <a:t>Variations in pose and orientation: At larger distances, the face may appear at different poses and orientations, making it difficult to detect the face using traditional face detection methods.</a:t>
            </a:r>
          </a:p>
          <a:p>
            <a:pPr algn="l">
              <a:buFont typeface="+mj-lt"/>
              <a:buAutoNum type="arabicPeriod"/>
            </a:pPr>
            <a:r>
              <a:rPr lang="en-US" b="0" i="0" u="none" strike="noStrike">
                <a:solidFill>
                  <a:srgbClr val="D1D5DB"/>
                </a:solidFill>
                <a:effectLst/>
                <a:latin typeface="Söhne"/>
              </a:rPr>
              <a:t>Occlusion: At larger distances, the face may be partially or completely occluded by other objects, such as hats, glasses, or other people. This makes it difficult to detect the face in the image.</a:t>
            </a:r>
          </a:p>
          <a:p>
            <a:pPr algn="l">
              <a:buFont typeface="+mj-lt"/>
              <a:buAutoNum type="arabicPeriod"/>
            </a:pPr>
            <a:r>
              <a:rPr lang="en-US" b="0" i="0" u="none" strike="noStrike">
                <a:solidFill>
                  <a:srgbClr val="D1D5DB"/>
                </a:solidFill>
                <a:effectLst/>
                <a:latin typeface="Söhne"/>
              </a:rPr>
              <a:t>Background noise: At larger distances, the background noise in the image can interfere with the face detection process. This can be particularly challenging in crowded environments where there are multiple objects in the image.</a:t>
            </a:r>
          </a:p>
          <a:p>
            <a:endParaRPr lang="en-US">
              <a:cs typeface="Calibri"/>
            </a:endParaRPr>
          </a:p>
        </p:txBody>
      </p:sp>
      <p:sp>
        <p:nvSpPr>
          <p:cNvPr id="4" name="Slide Number Placeholder 3"/>
          <p:cNvSpPr>
            <a:spLocks noGrp="1"/>
          </p:cNvSpPr>
          <p:nvPr>
            <p:ph type="sldNum" sz="quarter" idx="5"/>
          </p:nvPr>
        </p:nvSpPr>
        <p:spPr/>
        <p:txBody>
          <a:bodyPr/>
          <a:lstStyle/>
          <a:p>
            <a:fld id="{810A0389-B4E6-47A7-BBF9-6C1A3AEFB868}" type="slidenum">
              <a:rPr lang="en-US" smtClean="0"/>
              <a:t>6</a:t>
            </a:fld>
            <a:endParaRPr lang="en-US"/>
          </a:p>
        </p:txBody>
      </p:sp>
    </p:spTree>
    <p:extLst>
      <p:ext uri="{BB962C8B-B14F-4D97-AF65-F5344CB8AC3E}">
        <p14:creationId xmlns:p14="http://schemas.microsoft.com/office/powerpoint/2010/main" val="176951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u="none" strike="noStrike" dirty="0">
                <a:solidFill>
                  <a:srgbClr val="BDC1C6"/>
                </a:solidFill>
                <a:effectLst/>
                <a:latin typeface="arial" panose="020B0604020202020204" pitchFamily="34" charset="0"/>
              </a:rPr>
            </a:br>
            <a:r>
              <a:rPr lang="en-US" b="0" i="0" u="none" strike="noStrike" dirty="0">
                <a:solidFill>
                  <a:srgbClr val="BDC1C6"/>
                </a:solidFill>
                <a:effectLst/>
                <a:latin typeface="arial" panose="020B0604020202020204" pitchFamily="34" charset="0"/>
              </a:rPr>
              <a:t>The baseline of our project is YOLOv7 Face, they adapted YOLO version 7 to do face detection. The model was trained on </a:t>
            </a:r>
            <a:r>
              <a:rPr lang="en-US" b="0" i="0" u="none" strike="noStrike" dirty="0" err="1">
                <a:solidFill>
                  <a:srgbClr val="BDC1C6"/>
                </a:solidFill>
                <a:effectLst/>
                <a:latin typeface="arial" panose="020B0604020202020204" pitchFamily="34" charset="0"/>
              </a:rPr>
              <a:t>WiderFace</a:t>
            </a:r>
            <a:r>
              <a:rPr lang="en-US" b="0" i="0" u="none" strike="noStrike" dirty="0">
                <a:solidFill>
                  <a:srgbClr val="BDC1C6"/>
                </a:solidFill>
                <a:effectLst/>
                <a:latin typeface="arial" panose="020B0604020202020204" pitchFamily="34" charset="0"/>
              </a:rPr>
              <a:t> and yolov7-face-label data.</a:t>
            </a:r>
          </a:p>
        </p:txBody>
      </p:sp>
      <p:sp>
        <p:nvSpPr>
          <p:cNvPr id="4" name="Slide Number Placeholder 3"/>
          <p:cNvSpPr>
            <a:spLocks noGrp="1"/>
          </p:cNvSpPr>
          <p:nvPr>
            <p:ph type="sldNum" sz="quarter" idx="5"/>
          </p:nvPr>
        </p:nvSpPr>
        <p:spPr/>
        <p:txBody>
          <a:bodyPr/>
          <a:lstStyle/>
          <a:p>
            <a:fld id="{810A0389-B4E6-47A7-BBF9-6C1A3AEFB868}" type="slidenum">
              <a:rPr lang="en-US" smtClean="0"/>
              <a:t>7</a:t>
            </a:fld>
            <a:endParaRPr lang="en-US"/>
          </a:p>
        </p:txBody>
      </p:sp>
    </p:spTree>
    <p:extLst>
      <p:ext uri="{BB962C8B-B14F-4D97-AF65-F5344CB8AC3E}">
        <p14:creationId xmlns:p14="http://schemas.microsoft.com/office/powerpoint/2010/main" val="2616389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cs typeface="Calibri"/>
              </a:rPr>
              <a:t>The</a:t>
            </a:r>
            <a:r>
              <a:rPr lang="zh-TW" altLang="en-US">
                <a:cs typeface="Calibri"/>
              </a:rPr>
              <a:t> </a:t>
            </a:r>
            <a:r>
              <a:rPr lang="en-US" altLang="zh-TW">
                <a:cs typeface="Calibri"/>
              </a:rPr>
              <a:t>backbone</a:t>
            </a:r>
            <a:r>
              <a:rPr lang="zh-TW" altLang="en-US">
                <a:cs typeface="Calibri"/>
              </a:rPr>
              <a:t> </a:t>
            </a:r>
            <a:r>
              <a:rPr lang="en-US" altLang="zh-TW">
                <a:cs typeface="Calibri"/>
              </a:rPr>
              <a:t>is</a:t>
            </a:r>
            <a:r>
              <a:rPr lang="zh-TW" altLang="en-US">
                <a:cs typeface="Calibri"/>
              </a:rPr>
              <a:t> </a:t>
            </a:r>
            <a:r>
              <a:rPr lang="en-US" altLang="zh-TW">
                <a:cs typeface="Calibri"/>
              </a:rPr>
              <a:t>used</a:t>
            </a:r>
            <a:r>
              <a:rPr lang="zh-TW" altLang="en-US">
                <a:cs typeface="Calibri"/>
              </a:rPr>
              <a:t> </a:t>
            </a:r>
            <a:r>
              <a:rPr lang="en-US" altLang="zh-TW">
                <a:cs typeface="Calibri"/>
              </a:rPr>
              <a:t>for</a:t>
            </a:r>
            <a:r>
              <a:rPr lang="zh-TW" altLang="en-US">
                <a:cs typeface="Calibri"/>
              </a:rPr>
              <a:t> </a:t>
            </a:r>
            <a:r>
              <a:rPr lang="en-US" altLang="zh-TW">
                <a:cs typeface="Calibri"/>
              </a:rPr>
              <a:t>feature</a:t>
            </a:r>
            <a:r>
              <a:rPr lang="zh-TW" altLang="en-US">
                <a:cs typeface="Calibri"/>
              </a:rPr>
              <a:t> </a:t>
            </a:r>
            <a:r>
              <a:rPr lang="en-US" altLang="zh-TW">
                <a:cs typeface="Calibri"/>
              </a:rPr>
              <a:t>extraction.</a:t>
            </a:r>
            <a:r>
              <a:rPr lang="zh-TW" altLang="en-US">
                <a:cs typeface="Calibri"/>
              </a:rPr>
              <a:t> </a:t>
            </a:r>
            <a:r>
              <a:rPr lang="en-US" altLang="zh-TW">
                <a:cs typeface="Calibri"/>
              </a:rPr>
              <a:t>It</a:t>
            </a:r>
            <a:r>
              <a:rPr lang="zh-TW" altLang="en-US">
                <a:cs typeface="Calibri"/>
              </a:rPr>
              <a:t> </a:t>
            </a:r>
            <a:r>
              <a:rPr lang="en-US" altLang="zh-TW">
                <a:cs typeface="Calibri"/>
              </a:rPr>
              <a:t>usually</a:t>
            </a:r>
            <a:r>
              <a:rPr lang="zh-TW" altLang="en-US">
                <a:cs typeface="Calibri"/>
              </a:rPr>
              <a:t> </a:t>
            </a:r>
            <a:r>
              <a:rPr lang="en-US" altLang="zh-TW">
                <a:cs typeface="Calibri"/>
              </a:rPr>
              <a:t>used</a:t>
            </a:r>
            <a:r>
              <a:rPr lang="zh-TW" altLang="en-US">
                <a:cs typeface="Calibri"/>
              </a:rPr>
              <a:t> </a:t>
            </a:r>
            <a:r>
              <a:rPr lang="en-US" altLang="zh-TW">
                <a:cs typeface="Calibri"/>
              </a:rPr>
              <a:t>a</a:t>
            </a:r>
            <a:r>
              <a:rPr lang="zh-TW" altLang="en-US">
                <a:cs typeface="Calibri"/>
              </a:rPr>
              <a:t> </a:t>
            </a:r>
            <a:r>
              <a:rPr lang="en-US" altLang="zh-TW">
                <a:cs typeface="Calibri"/>
              </a:rPr>
              <a:t>pretrained</a:t>
            </a:r>
            <a:r>
              <a:rPr lang="zh-TW" altLang="en-US">
                <a:cs typeface="Calibri"/>
              </a:rPr>
              <a:t> </a:t>
            </a:r>
            <a:r>
              <a:rPr lang="en-US" altLang="zh-TW">
                <a:cs typeface="Calibri"/>
              </a:rPr>
              <a:t>model</a:t>
            </a:r>
            <a:r>
              <a:rPr lang="zh-TW" altLang="en-US">
                <a:cs typeface="Calibri"/>
              </a:rPr>
              <a:t> </a:t>
            </a:r>
            <a:r>
              <a:rPr lang="en-US" altLang="zh-TW">
                <a:cs typeface="Calibri"/>
              </a:rPr>
              <a:t>to</a:t>
            </a:r>
            <a:r>
              <a:rPr lang="zh-TW" altLang="en-US">
                <a:cs typeface="Calibri"/>
              </a:rPr>
              <a:t> </a:t>
            </a:r>
            <a:r>
              <a:rPr lang="en-US" altLang="zh-TW">
                <a:cs typeface="Calibri"/>
              </a:rPr>
              <a:t>project</a:t>
            </a:r>
            <a:r>
              <a:rPr lang="zh-TW" altLang="en-US">
                <a:cs typeface="Calibri"/>
              </a:rPr>
              <a:t> </a:t>
            </a:r>
            <a:r>
              <a:rPr lang="en-US" altLang="zh-TW">
                <a:cs typeface="Calibri"/>
              </a:rPr>
              <a:t>the</a:t>
            </a:r>
            <a:r>
              <a:rPr lang="zh-TW" altLang="en-US">
                <a:cs typeface="Calibri"/>
              </a:rPr>
              <a:t> </a:t>
            </a:r>
            <a:r>
              <a:rPr lang="en-US" altLang="zh-TW">
                <a:cs typeface="Calibri"/>
              </a:rPr>
              <a:t>input</a:t>
            </a:r>
            <a:r>
              <a:rPr lang="zh-TW" altLang="en-US">
                <a:cs typeface="Calibri"/>
              </a:rPr>
              <a:t> </a:t>
            </a:r>
            <a:r>
              <a:rPr lang="en-US" altLang="zh-TW">
                <a:cs typeface="Calibri"/>
              </a:rPr>
              <a:t>images</a:t>
            </a:r>
            <a:r>
              <a:rPr lang="zh-TW" altLang="en-US">
                <a:cs typeface="Calibri"/>
              </a:rPr>
              <a:t> </a:t>
            </a:r>
            <a:r>
              <a:rPr lang="en-US" altLang="zh-TW">
                <a:cs typeface="Calibri"/>
              </a:rPr>
              <a:t>to</a:t>
            </a:r>
            <a:r>
              <a:rPr lang="zh-TW" altLang="en-US">
                <a:cs typeface="Calibri"/>
              </a:rPr>
              <a:t> </a:t>
            </a:r>
            <a:r>
              <a:rPr lang="en-US" altLang="zh-TW">
                <a:cs typeface="Calibri"/>
              </a:rPr>
              <a:t>feature</a:t>
            </a:r>
            <a:r>
              <a:rPr lang="zh-TW" altLang="en-US">
                <a:cs typeface="Calibri"/>
              </a:rPr>
              <a:t> </a:t>
            </a:r>
            <a:r>
              <a:rPr lang="en-US" altLang="zh-TW">
                <a:cs typeface="Calibri"/>
              </a:rPr>
              <a:t>maps.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r>
              <a:rPr lang="en-US" sz="1800">
                <a:effectLst/>
                <a:latin typeface="Times New Roman" panose="02020603050405020304" pitchFamily="18" charset="0"/>
              </a:rPr>
              <a:t>The neck of the object detector refers to the additional layers existing between the backbone [1] and the head. Their role is to collect feature maps from different stages. The neck models are composed of several top-down paths and several bottom-up paths. The idea behind this feature aggregation existing in this model is to allow low-level features to interact more directly with high-level features, by mixing information from this high-level feature with the low-level feature. </a:t>
            </a:r>
          </a:p>
          <a:p>
            <a:endParaRPr lang="en-US" sz="180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rPr>
              <a:t>Head is the last model of object detection, predicts bounding boxes and classes of objects </a:t>
            </a:r>
            <a:endParaRPr lang="en-US"/>
          </a:p>
          <a:p>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8</a:t>
            </a:fld>
            <a:endParaRPr lang="en-US"/>
          </a:p>
        </p:txBody>
      </p:sp>
    </p:spTree>
    <p:extLst>
      <p:ext uri="{BB962C8B-B14F-4D97-AF65-F5344CB8AC3E}">
        <p14:creationId xmlns:p14="http://schemas.microsoft.com/office/powerpoint/2010/main" val="1602755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r>
              <a:rPr lang="en-US" sz="1800">
                <a:effectLst/>
                <a:latin typeface="Times New Roman" panose="02020603050405020304" pitchFamily="18" charset="0"/>
              </a:rPr>
              <a:t>The neck of the object detector refers to the additional layers existing between the backbone [1] and the head. Their role is to collect feature maps from different stages. The neck models are composed of several top-down paths and several bottom-up paths. The idea behind this feature aggregation existing in this model is to allow low-level features to interact more directly with high-level features, by mixing information from this high-level feature with the low-level feature. </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9</a:t>
            </a:fld>
            <a:endParaRPr lang="en-US"/>
          </a:p>
        </p:txBody>
      </p:sp>
    </p:spTree>
    <p:extLst>
      <p:ext uri="{BB962C8B-B14F-4D97-AF65-F5344CB8AC3E}">
        <p14:creationId xmlns:p14="http://schemas.microsoft.com/office/powerpoint/2010/main" val="3059595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Ultralytics YOLOv8</a:t>
            </a:r>
            <a:r>
              <a:rPr lang="en-US"/>
              <a:t>, developed by </a:t>
            </a:r>
            <a:r>
              <a:rPr lang="en-US">
                <a:hlinkClick r:id="rId4"/>
              </a:rPr>
              <a:t>Ultralytics</a:t>
            </a:r>
            <a:r>
              <a:rPr lang="en-US"/>
              <a:t>, is a cutting-edge, state-of-the-art (SOTA) model that builds upon the success of previous YOLO versions and introduces new features and improvements to further boost performance and flexibility. YOLOv8 is designed to be fast, accurate, and easy to use, making it an excellent choice for a wide range of object detection, image segmentation and image classification tasks.</a:t>
            </a:r>
          </a:p>
          <a:p>
            <a:endParaRPr lang="en-US"/>
          </a:p>
          <a:p>
            <a:r>
              <a:rPr lang="en-US" altLang="zh-TW"/>
              <a:t>The</a:t>
            </a:r>
            <a:r>
              <a:rPr lang="zh-TW" altLang="en-US"/>
              <a:t> </a:t>
            </a:r>
            <a:r>
              <a:rPr lang="en-US" altLang="zh-TW"/>
              <a:t>paper</a:t>
            </a:r>
            <a:r>
              <a:rPr lang="zh-TW" altLang="en-US"/>
              <a:t> </a:t>
            </a:r>
            <a:r>
              <a:rPr lang="en-US" altLang="zh-TW"/>
              <a:t>of</a:t>
            </a:r>
            <a:r>
              <a:rPr lang="zh-TW" altLang="en-US"/>
              <a:t> </a:t>
            </a:r>
            <a:r>
              <a:rPr lang="en-US" altLang="zh-TW"/>
              <a:t>v8</a:t>
            </a:r>
            <a:r>
              <a:rPr lang="zh-TW" altLang="en-US"/>
              <a:t> </a:t>
            </a:r>
            <a:r>
              <a:rPr lang="en-US" altLang="zh-TW"/>
              <a:t>isn’t</a:t>
            </a:r>
            <a:r>
              <a:rPr lang="zh-TW" altLang="en-US"/>
              <a:t> </a:t>
            </a:r>
            <a:r>
              <a:rPr lang="en-US" altLang="zh-TW"/>
              <a:t>released</a:t>
            </a:r>
            <a:r>
              <a:rPr lang="zh-TW" altLang="en-US"/>
              <a:t> </a:t>
            </a:r>
            <a:r>
              <a:rPr lang="en-US" altLang="zh-TW"/>
              <a:t>yet,</a:t>
            </a:r>
            <a:r>
              <a:rPr lang="zh-TW" altLang="en-US"/>
              <a:t> </a:t>
            </a:r>
            <a:r>
              <a:rPr lang="en-US" altLang="zh-TW"/>
              <a:t>so</a:t>
            </a:r>
            <a:r>
              <a:rPr lang="zh-TW" altLang="en-US"/>
              <a:t> </a:t>
            </a:r>
            <a:r>
              <a:rPr lang="en-US" altLang="zh-TW"/>
              <a:t>I’m</a:t>
            </a:r>
            <a:r>
              <a:rPr lang="zh-TW" altLang="en-US"/>
              <a:t> </a:t>
            </a:r>
            <a:r>
              <a:rPr lang="en-US" altLang="zh-TW"/>
              <a:t>not</a:t>
            </a:r>
            <a:r>
              <a:rPr lang="zh-TW" altLang="en-US"/>
              <a:t> </a:t>
            </a:r>
            <a:r>
              <a:rPr lang="en-US" altLang="zh-TW"/>
              <a:t>sure</a:t>
            </a:r>
            <a:r>
              <a:rPr lang="zh-TW" altLang="en-US"/>
              <a:t> </a:t>
            </a:r>
            <a:r>
              <a:rPr lang="en-US" altLang="zh-TW"/>
              <a:t>about</a:t>
            </a:r>
            <a:r>
              <a:rPr lang="zh-TW" altLang="en-US"/>
              <a:t> </a:t>
            </a:r>
            <a:r>
              <a:rPr lang="en-US" altLang="zh-TW"/>
              <a:t>the</a:t>
            </a:r>
            <a:r>
              <a:rPr lang="zh-TW" altLang="en-US"/>
              <a:t> </a:t>
            </a:r>
            <a:r>
              <a:rPr lang="en-US" altLang="zh-TW"/>
              <a:t>mechanism</a:t>
            </a:r>
            <a:r>
              <a:rPr lang="zh-TW" altLang="en-US"/>
              <a:t> </a:t>
            </a:r>
            <a:r>
              <a:rPr lang="en-US" altLang="zh-TW"/>
              <a:t>of</a:t>
            </a:r>
            <a:r>
              <a:rPr lang="zh-TW" altLang="en-US"/>
              <a:t> </a:t>
            </a:r>
            <a:r>
              <a:rPr lang="en-US" altLang="zh-TW"/>
              <a:t>anchor-free</a:t>
            </a:r>
            <a:r>
              <a:rPr lang="zh-TW" altLang="en-US"/>
              <a:t> </a:t>
            </a:r>
            <a:r>
              <a:rPr lang="en-US" altLang="zh-TW"/>
              <a:t>detection.</a:t>
            </a:r>
            <a:endParaRPr lang="en-US"/>
          </a:p>
        </p:txBody>
      </p:sp>
      <p:sp>
        <p:nvSpPr>
          <p:cNvPr id="4" name="Slide Number Placeholder 3"/>
          <p:cNvSpPr>
            <a:spLocks noGrp="1"/>
          </p:cNvSpPr>
          <p:nvPr>
            <p:ph type="sldNum" sz="quarter" idx="5"/>
          </p:nvPr>
        </p:nvSpPr>
        <p:spPr/>
        <p:txBody>
          <a:bodyPr/>
          <a:lstStyle/>
          <a:p>
            <a:fld id="{810A0389-B4E6-47A7-BBF9-6C1A3AEFB868}" type="slidenum">
              <a:rPr lang="en-US" smtClean="0"/>
              <a:t>10</a:t>
            </a:fld>
            <a:endParaRPr lang="en-US"/>
          </a:p>
        </p:txBody>
      </p:sp>
    </p:spTree>
    <p:extLst>
      <p:ext uri="{BB962C8B-B14F-4D97-AF65-F5344CB8AC3E}">
        <p14:creationId xmlns:p14="http://schemas.microsoft.com/office/powerpoint/2010/main" val="2418200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725" y="503825"/>
            <a:ext cx="8374549" cy="4521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403113" y="2893942"/>
            <a:ext cx="6337773" cy="821689"/>
          </a:xfrm>
          <a:prstGeom prst="rect">
            <a:avLst/>
          </a:prstGeom>
        </p:spPr>
        <p:txBody>
          <a:bodyPr wrap="square" lIns="0" tIns="0" rIns="0" bIns="0">
            <a:spAutoFit/>
          </a:bodyPr>
          <a:lstStyle>
            <a:lvl1pPr>
              <a:defRPr sz="26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FAF9D7E-1609-194E-A707-EBFBC4D0433F}" type="datetime1">
              <a:rPr lang="en-US" smtClean="0"/>
              <a:t>5/10/2023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4728D3B-7BBD-6D47-95C8-3A3A3974C7D3}" type="datetime1">
              <a:rPr lang="en-US" smtClean="0"/>
              <a:t>5/10/2023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63246C8-11C9-844F-A562-69BF503A8EE7}" type="datetime1">
              <a:rPr lang="en-US" smtClean="0"/>
              <a:t>5/10/2023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2297ABA-2CCD-924B-80B1-BE64B7D4B088}" type="datetime1">
              <a:rPr lang="en-US" smtClean="0"/>
              <a:t>5/10/2023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4A190B6-80E9-C644-8F98-DE323FB42168}" type="datetime1">
              <a:rPr lang="en-US" smtClean="0"/>
              <a:t>5/10/2023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64500" y="4663227"/>
            <a:ext cx="1512972" cy="3936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84725" y="503825"/>
            <a:ext cx="8374549" cy="452119"/>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a:xfrm>
            <a:off x="384725" y="1162308"/>
            <a:ext cx="8374549" cy="19145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BCD37D54-DD46-F14C-8B85-69D3C4DCAC18}" type="datetime1">
              <a:rPr lang="en-US" smtClean="0"/>
              <a:t>5/10/2023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learnopencv.com/centernet-anchor-free-object-detection-explained"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www.baeldung.com/cs/object-detection-intersection-vs-un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www.baeldung.com/cs/object-detection-intersection-vs-un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www.baeldung.com/cs/object-detection-intersection-vs-un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docs.ultralytics.com/" TargetMode="External"/><Relationship Id="rId5" Type="http://schemas.openxmlformats.org/officeDocument/2006/relationships/hyperlink" Target="https://github.com/msamsami/yolov7face/blob/main/logo.png" TargetMode="Externa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biometrics.cse.msu.edu/Publications/Face/Choietal_FaceTrackingRecognitionDistancePTZCameraSystem.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ai.googleblog.com/2021/07/high-fidelity-image-generation-using.html"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hyperlink" Target="https://github.com/sczhou/CodeFormer" TargetMode="External"/><Relationship Id="rId4" Type="http://schemas.openxmlformats.org/officeDocument/2006/relationships/hyperlink" Target="https://docs.ultralytics.com/yolov5/tutorials/train_custom_data"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viso.ai/wp-content/uploads/2022/06/computer-vision-surveillance-security-applications.p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5816" y="1773279"/>
            <a:ext cx="9087047" cy="1133644"/>
          </a:xfrm>
          <a:prstGeom prst="rect">
            <a:avLst/>
          </a:prstGeom>
        </p:spPr>
        <p:txBody>
          <a:bodyPr vert="horz" wrap="square" lIns="0" tIns="12700" rIns="0" bIns="0" rtlCol="0" anchor="t">
            <a:spAutoFit/>
          </a:bodyPr>
          <a:lstStyle/>
          <a:p>
            <a:pPr marL="12700">
              <a:spcBef>
                <a:spcPts val="100"/>
              </a:spcBef>
            </a:pPr>
            <a:r>
              <a:rPr lang="en-US" altLang="zh-TW" sz="3600" b="1" spc="-5">
                <a:latin typeface="Arial"/>
                <a:ea typeface="新細明體"/>
                <a:cs typeface="Arial"/>
              </a:rPr>
              <a:t>F</a:t>
            </a:r>
            <a:r>
              <a:rPr lang="en-US" altLang="zh-TW" sz="3600" spc="-5">
                <a:latin typeface="Arial"/>
                <a:ea typeface="新細明體"/>
                <a:cs typeface="Arial"/>
              </a:rPr>
              <a:t>ace </a:t>
            </a:r>
            <a:r>
              <a:rPr lang="en-US" altLang="zh-TW" sz="3600" b="1" spc="-5">
                <a:latin typeface="Arial"/>
                <a:ea typeface="新細明體"/>
                <a:cs typeface="Arial"/>
              </a:rPr>
              <a:t>D</a:t>
            </a:r>
            <a:r>
              <a:rPr lang="en-US" altLang="zh-TW" sz="3600" spc="-5">
                <a:latin typeface="Arial"/>
                <a:ea typeface="新細明體"/>
                <a:cs typeface="Arial"/>
              </a:rPr>
              <a:t>etection in </a:t>
            </a:r>
            <a:r>
              <a:rPr lang="en-US" altLang="zh-TW" sz="3600" b="1" spc="-5">
                <a:latin typeface="Arial"/>
                <a:ea typeface="新細明體"/>
                <a:cs typeface="Arial"/>
              </a:rPr>
              <a:t>L</a:t>
            </a:r>
            <a:r>
              <a:rPr lang="en-US" altLang="zh-TW" sz="3600" spc="-5">
                <a:latin typeface="Arial"/>
                <a:ea typeface="新細明體"/>
                <a:cs typeface="Arial"/>
              </a:rPr>
              <a:t>arge </a:t>
            </a:r>
            <a:r>
              <a:rPr lang="en-US" altLang="zh-TW" sz="3600" b="1" spc="-5">
                <a:latin typeface="Arial"/>
                <a:ea typeface="新細明體"/>
                <a:cs typeface="Arial"/>
              </a:rPr>
              <a:t>D</a:t>
            </a:r>
            <a:r>
              <a:rPr lang="en-US" altLang="zh-TW" sz="3600" spc="-5">
                <a:latin typeface="Arial"/>
                <a:ea typeface="新細明體"/>
                <a:cs typeface="Arial"/>
              </a:rPr>
              <a:t>istance(</a:t>
            </a:r>
            <a:r>
              <a:rPr lang="en-US" altLang="zh-TW" sz="3600" spc="-5" err="1">
                <a:latin typeface="Arial"/>
                <a:ea typeface="新細明體"/>
                <a:cs typeface="Arial"/>
              </a:rPr>
              <a:t>FaDiLD</a:t>
            </a:r>
            <a:r>
              <a:rPr lang="en-US" altLang="zh-TW" sz="3600" spc="-5">
                <a:latin typeface="Arial"/>
                <a:ea typeface="新細明體"/>
                <a:cs typeface="Arial"/>
              </a:rPr>
              <a:t>) </a:t>
            </a:r>
            <a:endParaRPr lang="en-US">
              <a:latin typeface="Calibri"/>
              <a:ea typeface="新細明體"/>
              <a:cs typeface="Calibri"/>
            </a:endParaRPr>
          </a:p>
          <a:p>
            <a:pPr marL="12700">
              <a:spcBef>
                <a:spcPts val="100"/>
              </a:spcBef>
            </a:pPr>
            <a:endParaRPr lang="en-US" altLang="zh-TW" sz="3600" spc="-5">
              <a:latin typeface="Arial"/>
              <a:ea typeface="新細明體"/>
              <a:cs typeface="Arial"/>
            </a:endParaRPr>
          </a:p>
        </p:txBody>
      </p:sp>
      <p:sp>
        <p:nvSpPr>
          <p:cNvPr id="3" name="object 3"/>
          <p:cNvSpPr txBox="1">
            <a:spLocks noGrp="1"/>
          </p:cNvSpPr>
          <p:nvPr>
            <p:ph type="subTitle" idx="4"/>
          </p:nvPr>
        </p:nvSpPr>
        <p:spPr>
          <a:xfrm>
            <a:off x="1219200" y="1537561"/>
            <a:ext cx="8001000" cy="241541"/>
          </a:xfrm>
          <a:prstGeom prst="rect">
            <a:avLst/>
          </a:prstGeom>
        </p:spPr>
        <p:txBody>
          <a:bodyPr vert="horz" wrap="square" lIns="0" tIns="8255" rIns="0" bIns="0" rtlCol="0">
            <a:spAutoFit/>
          </a:bodyPr>
          <a:lstStyle/>
          <a:p>
            <a:pPr marL="2489835" marR="5080" indent="-2477770">
              <a:lnSpc>
                <a:spcPct val="101000"/>
              </a:lnSpc>
              <a:spcBef>
                <a:spcPts val="65"/>
              </a:spcBef>
            </a:pPr>
            <a:r>
              <a:rPr sz="1600" spc="-5"/>
              <a:t>COSC 63</a:t>
            </a:r>
            <a:r>
              <a:rPr lang="en-US" sz="1600" spc="-5"/>
              <a:t>73</a:t>
            </a:r>
            <a:r>
              <a:rPr sz="1600" spc="-5"/>
              <a:t>: </a:t>
            </a:r>
            <a:r>
              <a:rPr lang="en-US" sz="1600" spc="-5"/>
              <a:t>Computer Vision Spring</a:t>
            </a:r>
            <a:r>
              <a:rPr sz="1600" spc="-15"/>
              <a:t> </a:t>
            </a:r>
            <a:r>
              <a:rPr sz="1600" spc="-5"/>
              <a:t>202</a:t>
            </a:r>
            <a:r>
              <a:rPr lang="en-US" sz="1600" spc="-5"/>
              <a:t>3</a:t>
            </a:r>
            <a:endParaRPr sz="1600" spc="-5"/>
          </a:p>
        </p:txBody>
      </p:sp>
      <p:sp>
        <p:nvSpPr>
          <p:cNvPr id="5" name="object 3">
            <a:extLst>
              <a:ext uri="{FF2B5EF4-FFF2-40B4-BE49-F238E27FC236}">
                <a16:creationId xmlns:a16="http://schemas.microsoft.com/office/drawing/2014/main" id="{6A64D498-A416-420A-BC0C-B9BC78EA0B5B}"/>
              </a:ext>
            </a:extLst>
          </p:cNvPr>
          <p:cNvSpPr txBox="1">
            <a:spLocks/>
          </p:cNvSpPr>
          <p:nvPr/>
        </p:nvSpPr>
        <p:spPr>
          <a:xfrm>
            <a:off x="2816816" y="2988469"/>
            <a:ext cx="3510366" cy="1287468"/>
          </a:xfrm>
          <a:prstGeom prst="rect">
            <a:avLst/>
          </a:prstGeom>
        </p:spPr>
        <p:txBody>
          <a:bodyPr vert="horz" wrap="square" lIns="0" tIns="8255" rIns="0" bIns="0" rtlCol="0" anchor="t">
            <a:spAutoFit/>
          </a:bodyPr>
          <a:lstStyle>
            <a:lvl1pPr marL="0">
              <a:defRPr sz="2600" b="0" i="0">
                <a:solidFill>
                  <a:srgbClr val="595959"/>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489835" marR="5080" indent="-2477770" algn="ctr">
              <a:lnSpc>
                <a:spcPct val="101000"/>
              </a:lnSpc>
              <a:spcBef>
                <a:spcPts val="65"/>
              </a:spcBef>
            </a:pPr>
            <a:r>
              <a:rPr lang="en-US" sz="1600" kern="0" spc="-5" dirty="0" err="1"/>
              <a:t>Jiechang</a:t>
            </a:r>
            <a:r>
              <a:rPr lang="en-US" sz="1600" kern="0" spc="-5" dirty="0"/>
              <a:t> Guo, Meng-Chen Lee</a:t>
            </a:r>
          </a:p>
          <a:p>
            <a:pPr marL="2489835" marR="5080" indent="-2477770" algn="ctr">
              <a:lnSpc>
                <a:spcPct val="101000"/>
              </a:lnSpc>
              <a:spcBef>
                <a:spcPts val="65"/>
              </a:spcBef>
            </a:pPr>
            <a:r>
              <a:rPr lang="en-US" sz="1600" kern="0" spc="-5" dirty="0"/>
              <a:t>Mentor: Dr. Christos </a:t>
            </a:r>
            <a:r>
              <a:rPr lang="en-US" sz="1600" kern="0" spc="-5" dirty="0" err="1"/>
              <a:t>Smailis</a:t>
            </a:r>
            <a:endParaRPr lang="en-US" sz="1600" kern="0" spc="-5" dirty="0"/>
          </a:p>
          <a:p>
            <a:pPr marL="2489835" marR="5080" indent="-2477770" algn="ctr">
              <a:lnSpc>
                <a:spcPct val="101000"/>
              </a:lnSpc>
              <a:spcBef>
                <a:spcPts val="65"/>
              </a:spcBef>
            </a:pPr>
            <a:r>
              <a:rPr lang="en-US" sz="1600" kern="0" spc="-5" dirty="0">
                <a:latin typeface="Arial" panose="020B0604020202020204" pitchFamily="34" charset="0"/>
                <a:cs typeface="Arial" panose="020B0604020202020204" pitchFamily="34" charset="0"/>
              </a:rPr>
              <a:t>Department of Computer Science</a:t>
            </a:r>
          </a:p>
          <a:p>
            <a:pPr marL="2489835" marR="5080" indent="-2477770" algn="ctr">
              <a:lnSpc>
                <a:spcPct val="101000"/>
              </a:lnSpc>
              <a:spcBef>
                <a:spcPts val="65"/>
              </a:spcBef>
            </a:pPr>
            <a:r>
              <a:rPr lang="en-US" sz="1600" kern="0" spc="-5" dirty="0">
                <a:latin typeface="Arial" panose="020B0604020202020204" pitchFamily="34" charset="0"/>
                <a:cs typeface="Arial" panose="020B0604020202020204" pitchFamily="34" charset="0"/>
              </a:rPr>
              <a:t>University of Houston</a:t>
            </a:r>
          </a:p>
          <a:p>
            <a:pPr marL="2489835" marR="5080" indent="-2477770">
              <a:lnSpc>
                <a:spcPct val="101000"/>
              </a:lnSpc>
              <a:spcBef>
                <a:spcPts val="65"/>
              </a:spcBef>
            </a:pPr>
            <a:endParaRPr lang="en-US" sz="1600" kern="0" spc="-5" dirty="0"/>
          </a:p>
        </p:txBody>
      </p:sp>
      <p:sp>
        <p:nvSpPr>
          <p:cNvPr id="4" name="TextBox 3">
            <a:extLst>
              <a:ext uri="{FF2B5EF4-FFF2-40B4-BE49-F238E27FC236}">
                <a16:creationId xmlns:a16="http://schemas.microsoft.com/office/drawing/2014/main" id="{092B0274-5855-4F89-F951-4B7D28A7B2D2}"/>
              </a:ext>
            </a:extLst>
          </p:cNvPr>
          <p:cNvSpPr txBox="1"/>
          <p:nvPr/>
        </p:nvSpPr>
        <p:spPr>
          <a:xfrm>
            <a:off x="2968229" y="2378869"/>
            <a:ext cx="34932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Arial"/>
              </a:rPr>
              <a:t>Final Presentation</a:t>
            </a:r>
            <a:endParaRPr lang="en-US" sz="2800" dirty="0"/>
          </a:p>
        </p:txBody>
      </p:sp>
      <p:sp>
        <p:nvSpPr>
          <p:cNvPr id="6" name="Slide Number Placeholder 5">
            <a:extLst>
              <a:ext uri="{FF2B5EF4-FFF2-40B4-BE49-F238E27FC236}">
                <a16:creationId xmlns:a16="http://schemas.microsoft.com/office/drawing/2014/main" id="{92D502DB-6062-1CC9-67F5-6A7927B08B3D}"/>
              </a:ext>
            </a:extLst>
          </p:cNvPr>
          <p:cNvSpPr>
            <a:spLocks noGrp="1"/>
          </p:cNvSpPr>
          <p:nvPr>
            <p:ph type="sldNum" sz="quarter" idx="7"/>
          </p:nvPr>
        </p:nvSpPr>
        <p:spPr/>
        <p:txBody>
          <a:bodyPr/>
          <a:lstStyle/>
          <a:p>
            <a:fld id="{B6F15528-21DE-4FAA-801E-634DDDAF4B2B}"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website&#10;&#10;Description automatically generated">
            <a:extLst>
              <a:ext uri="{FF2B5EF4-FFF2-40B4-BE49-F238E27FC236}">
                <a16:creationId xmlns:a16="http://schemas.microsoft.com/office/drawing/2014/main" id="{D4AC75CC-4DFF-F9A2-699A-1510F7902B90}"/>
              </a:ext>
            </a:extLst>
          </p:cNvPr>
          <p:cNvPicPr>
            <a:picLocks noChangeAspect="1"/>
          </p:cNvPicPr>
          <p:nvPr/>
        </p:nvPicPr>
        <p:blipFill>
          <a:blip r:embed="rId3"/>
          <a:stretch>
            <a:fillRect/>
          </a:stretch>
        </p:blipFill>
        <p:spPr>
          <a:xfrm>
            <a:off x="325233" y="2303943"/>
            <a:ext cx="4246767" cy="1404822"/>
          </a:xfrm>
          <a:prstGeom prst="rect">
            <a:avLst/>
          </a:prstGeom>
        </p:spPr>
      </p:pic>
      <p:sp>
        <p:nvSpPr>
          <p:cNvPr id="4" name="TextBox 3">
            <a:extLst>
              <a:ext uri="{FF2B5EF4-FFF2-40B4-BE49-F238E27FC236}">
                <a16:creationId xmlns:a16="http://schemas.microsoft.com/office/drawing/2014/main" id="{CC042588-FEC3-BFAD-2248-3C8A763F35A9}"/>
              </a:ext>
            </a:extLst>
          </p:cNvPr>
          <p:cNvSpPr txBox="1"/>
          <p:nvPr/>
        </p:nvSpPr>
        <p:spPr>
          <a:xfrm>
            <a:off x="1719805" y="4889584"/>
            <a:ext cx="305401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https://</a:t>
            </a:r>
            <a:r>
              <a:rPr lang="en-US" sz="1050" err="1"/>
              <a:t>ultralytics.com</a:t>
            </a:r>
            <a:r>
              <a:rPr lang="en-US" sz="1050"/>
              <a:t>/yolov8</a:t>
            </a:r>
            <a:endParaRPr lang="en-US" sz="1050">
              <a:cs typeface="Calibri"/>
            </a:endParaRPr>
          </a:p>
        </p:txBody>
      </p:sp>
      <p:sp>
        <p:nvSpPr>
          <p:cNvPr id="6" name="TextBox 5">
            <a:extLst>
              <a:ext uri="{FF2B5EF4-FFF2-40B4-BE49-F238E27FC236}">
                <a16:creationId xmlns:a16="http://schemas.microsoft.com/office/drawing/2014/main" id="{030031CA-516D-C6D0-603A-B15990BBC8ED}"/>
              </a:ext>
            </a:extLst>
          </p:cNvPr>
          <p:cNvSpPr txBox="1"/>
          <p:nvPr/>
        </p:nvSpPr>
        <p:spPr>
          <a:xfrm>
            <a:off x="384572" y="1260612"/>
            <a:ext cx="5136572" cy="369332"/>
          </a:xfrm>
          <a:prstGeom prst="rect">
            <a:avLst/>
          </a:prstGeom>
          <a:noFill/>
        </p:spPr>
        <p:txBody>
          <a:bodyPr wrap="square">
            <a:spAutoFit/>
          </a:bodyPr>
          <a:lstStyle/>
          <a:p>
            <a:r>
              <a:rPr lang="en-US" sz="1800">
                <a:latin typeface="Arial"/>
                <a:cs typeface="Arial"/>
              </a:rPr>
              <a:t>Anchor-free detection</a:t>
            </a:r>
            <a:endParaRPr lang="en-US"/>
          </a:p>
        </p:txBody>
      </p:sp>
      <p:pic>
        <p:nvPicPr>
          <p:cNvPr id="5" name="Picture 5" descr="Graphical user interface, application&#10;&#10;Description automatically generated">
            <a:extLst>
              <a:ext uri="{FF2B5EF4-FFF2-40B4-BE49-F238E27FC236}">
                <a16:creationId xmlns:a16="http://schemas.microsoft.com/office/drawing/2014/main" id="{8FB45110-FFE6-4DF0-B8C9-E9B99B9B07F3}"/>
              </a:ext>
            </a:extLst>
          </p:cNvPr>
          <p:cNvPicPr>
            <a:picLocks noChangeAspect="1"/>
          </p:cNvPicPr>
          <p:nvPr/>
        </p:nvPicPr>
        <p:blipFill>
          <a:blip r:embed="rId4"/>
          <a:stretch>
            <a:fillRect/>
          </a:stretch>
        </p:blipFill>
        <p:spPr>
          <a:xfrm>
            <a:off x="4652666" y="398671"/>
            <a:ext cx="4106762" cy="4287005"/>
          </a:xfrm>
          <a:prstGeom prst="rect">
            <a:avLst/>
          </a:prstGeom>
        </p:spPr>
      </p:pic>
      <p:sp>
        <p:nvSpPr>
          <p:cNvPr id="7" name="Slide Number Placeholder 6">
            <a:extLst>
              <a:ext uri="{FF2B5EF4-FFF2-40B4-BE49-F238E27FC236}">
                <a16:creationId xmlns:a16="http://schemas.microsoft.com/office/drawing/2014/main" id="{18C7E774-A446-C281-D168-BDEC1502BBC0}"/>
              </a:ext>
            </a:extLst>
          </p:cNvPr>
          <p:cNvSpPr>
            <a:spLocks noGrp="1"/>
          </p:cNvSpPr>
          <p:nvPr>
            <p:ph type="sldNum" sz="quarter" idx="7"/>
          </p:nvPr>
        </p:nvSpPr>
        <p:spPr/>
        <p:txBody>
          <a:bodyPr/>
          <a:lstStyle/>
          <a:p>
            <a:fld id="{B6F15528-21DE-4FAA-801E-634DDDAF4B2B}" type="slidenum">
              <a:rPr lang="en-US" smtClean="0"/>
              <a:t>10</a:t>
            </a:fld>
            <a:endParaRPr lang="en-US"/>
          </a:p>
        </p:txBody>
      </p:sp>
      <p:sp>
        <p:nvSpPr>
          <p:cNvPr id="8" name="object 2">
            <a:extLst>
              <a:ext uri="{FF2B5EF4-FFF2-40B4-BE49-F238E27FC236}">
                <a16:creationId xmlns:a16="http://schemas.microsoft.com/office/drawing/2014/main" id="{5C8E66E2-6343-DACB-8B52-D9A85F0E11F2}"/>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Background – YOLOv8</a:t>
            </a:r>
            <a:endParaRPr lang="en-US" kern="0"/>
          </a:p>
        </p:txBody>
      </p:sp>
    </p:spTree>
    <p:extLst>
      <p:ext uri="{BB962C8B-B14F-4D97-AF65-F5344CB8AC3E}">
        <p14:creationId xmlns:p14="http://schemas.microsoft.com/office/powerpoint/2010/main" val="162862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002CF8-48FF-EEAA-3336-5B4C42039688}"/>
              </a:ext>
            </a:extLst>
          </p:cNvPr>
          <p:cNvSpPr txBox="1"/>
          <p:nvPr/>
        </p:nvSpPr>
        <p:spPr>
          <a:xfrm>
            <a:off x="1340898" y="870849"/>
            <a:ext cx="74995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latin typeface="Times"/>
                <a:ea typeface="Open Sans"/>
                <a:cs typeface="Open Sans"/>
              </a:rPr>
              <a:t>Anchor</a:t>
            </a:r>
            <a:r>
              <a:rPr lang="zh-TW" altLang="en-US" dirty="0">
                <a:latin typeface="Times"/>
                <a:ea typeface="Open Sans"/>
                <a:cs typeface="Open Sans"/>
              </a:rPr>
              <a:t> </a:t>
            </a:r>
            <a:r>
              <a:rPr lang="en-US" altLang="zh-TW" dirty="0">
                <a:latin typeface="Times"/>
                <a:ea typeface="Open Sans"/>
                <a:cs typeface="Open Sans"/>
              </a:rPr>
              <a:t>based 		vs 		Anchor free</a:t>
            </a:r>
          </a:p>
        </p:txBody>
      </p:sp>
      <p:sp>
        <p:nvSpPr>
          <p:cNvPr id="5" name="Slide Number Placeholder 4">
            <a:extLst>
              <a:ext uri="{FF2B5EF4-FFF2-40B4-BE49-F238E27FC236}">
                <a16:creationId xmlns:a16="http://schemas.microsoft.com/office/drawing/2014/main" id="{F821D2D5-01FB-D649-422B-5764EF3EC771}"/>
              </a:ext>
            </a:extLst>
          </p:cNvPr>
          <p:cNvSpPr>
            <a:spLocks noGrp="1"/>
          </p:cNvSpPr>
          <p:nvPr>
            <p:ph type="sldNum" sz="quarter" idx="7"/>
          </p:nvPr>
        </p:nvSpPr>
        <p:spPr/>
        <p:txBody>
          <a:bodyPr/>
          <a:lstStyle/>
          <a:p>
            <a:fld id="{B6F15528-21DE-4FAA-801E-634DDDAF4B2B}" type="slidenum">
              <a:rPr lang="en-US" smtClean="0"/>
              <a:t>11</a:t>
            </a:fld>
            <a:endParaRPr lang="en-US"/>
          </a:p>
        </p:txBody>
      </p:sp>
      <p:sp>
        <p:nvSpPr>
          <p:cNvPr id="7" name="object 2">
            <a:extLst>
              <a:ext uri="{FF2B5EF4-FFF2-40B4-BE49-F238E27FC236}">
                <a16:creationId xmlns:a16="http://schemas.microsoft.com/office/drawing/2014/main" id="{187CFCDF-C4CC-CE29-58D6-CFEAA6F487D0}"/>
              </a:ext>
            </a:extLst>
          </p:cNvPr>
          <p:cNvSpPr txBox="1">
            <a:spLocks/>
          </p:cNvSpPr>
          <p:nvPr/>
        </p:nvSpPr>
        <p:spPr>
          <a:xfrm>
            <a:off x="353957" y="267854"/>
            <a:ext cx="7875643"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Core Techniques of Face Detection</a:t>
            </a:r>
          </a:p>
        </p:txBody>
      </p:sp>
      <p:pic>
        <p:nvPicPr>
          <p:cNvPr id="8" name="Picture 7">
            <a:extLst>
              <a:ext uri="{FF2B5EF4-FFF2-40B4-BE49-F238E27FC236}">
                <a16:creationId xmlns:a16="http://schemas.microsoft.com/office/drawing/2014/main" id="{35D81C08-B993-C808-F9A1-639D4B84F4FB}"/>
              </a:ext>
            </a:extLst>
          </p:cNvPr>
          <p:cNvPicPr>
            <a:picLocks noChangeAspect="1"/>
          </p:cNvPicPr>
          <p:nvPr/>
        </p:nvPicPr>
        <p:blipFill>
          <a:blip r:embed="rId3"/>
          <a:stretch>
            <a:fillRect/>
          </a:stretch>
        </p:blipFill>
        <p:spPr>
          <a:xfrm>
            <a:off x="525422" y="1663776"/>
            <a:ext cx="3530781" cy="2667137"/>
          </a:xfrm>
          <a:prstGeom prst="rect">
            <a:avLst/>
          </a:prstGeom>
        </p:spPr>
      </p:pic>
      <p:pic>
        <p:nvPicPr>
          <p:cNvPr id="10" name="Picture 9">
            <a:extLst>
              <a:ext uri="{FF2B5EF4-FFF2-40B4-BE49-F238E27FC236}">
                <a16:creationId xmlns:a16="http://schemas.microsoft.com/office/drawing/2014/main" id="{3A78BC6A-E8AB-4194-4042-7006685EA856}"/>
              </a:ext>
            </a:extLst>
          </p:cNvPr>
          <p:cNvPicPr>
            <a:picLocks noChangeAspect="1"/>
          </p:cNvPicPr>
          <p:nvPr/>
        </p:nvPicPr>
        <p:blipFill>
          <a:blip r:embed="rId4"/>
          <a:stretch>
            <a:fillRect/>
          </a:stretch>
        </p:blipFill>
        <p:spPr>
          <a:xfrm>
            <a:off x="5182243" y="1399465"/>
            <a:ext cx="3047357" cy="3058439"/>
          </a:xfrm>
          <a:prstGeom prst="rect">
            <a:avLst/>
          </a:prstGeom>
        </p:spPr>
      </p:pic>
      <p:sp>
        <p:nvSpPr>
          <p:cNvPr id="12" name="TextBox 11">
            <a:extLst>
              <a:ext uri="{FF2B5EF4-FFF2-40B4-BE49-F238E27FC236}">
                <a16:creationId xmlns:a16="http://schemas.microsoft.com/office/drawing/2014/main" id="{8D39E017-0031-50DE-A03E-DD342EEB17AE}"/>
              </a:ext>
            </a:extLst>
          </p:cNvPr>
          <p:cNvSpPr txBox="1"/>
          <p:nvPr/>
        </p:nvSpPr>
        <p:spPr>
          <a:xfrm>
            <a:off x="1741104" y="4862795"/>
            <a:ext cx="4572000" cy="261610"/>
          </a:xfrm>
          <a:prstGeom prst="rect">
            <a:avLst/>
          </a:prstGeom>
          <a:noFill/>
        </p:spPr>
        <p:txBody>
          <a:bodyPr wrap="square">
            <a:spAutoFit/>
          </a:bodyPr>
          <a:lstStyle/>
          <a:p>
            <a:r>
              <a:rPr lang="en-US" sz="1100" dirty="0">
                <a:hlinkClick r:id="rId5"/>
              </a:rPr>
              <a:t>https://learnopencv.com/centernet-anchor-free-object-detection-explained</a:t>
            </a:r>
            <a:endParaRPr lang="en-US" sz="1100" dirty="0"/>
          </a:p>
        </p:txBody>
      </p:sp>
    </p:spTree>
    <p:extLst>
      <p:ext uri="{BB962C8B-B14F-4D97-AF65-F5344CB8AC3E}">
        <p14:creationId xmlns:p14="http://schemas.microsoft.com/office/powerpoint/2010/main" val="4262393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ECC54-1278-D2A4-2305-ED3F6E66A0A1}"/>
              </a:ext>
            </a:extLst>
          </p:cNvPr>
          <p:cNvSpPr>
            <a:spLocks noGrp="1"/>
          </p:cNvSpPr>
          <p:nvPr>
            <p:ph type="sldNum" sz="quarter" idx="7"/>
          </p:nvPr>
        </p:nvSpPr>
        <p:spPr/>
        <p:txBody>
          <a:bodyPr/>
          <a:lstStyle/>
          <a:p>
            <a:fld id="{B6F15528-21DE-4FAA-801E-634DDDAF4B2B}" type="slidenum">
              <a:rPr lang="en-US" smtClean="0"/>
              <a:t>12</a:t>
            </a:fld>
            <a:endParaRPr lang="en-US"/>
          </a:p>
        </p:txBody>
      </p:sp>
      <p:sp>
        <p:nvSpPr>
          <p:cNvPr id="5" name="object 2">
            <a:extLst>
              <a:ext uri="{FF2B5EF4-FFF2-40B4-BE49-F238E27FC236}">
                <a16:creationId xmlns:a16="http://schemas.microsoft.com/office/drawing/2014/main" id="{EC57DC65-C2F8-7F91-768D-51E17885FD0B}"/>
              </a:ext>
            </a:extLst>
          </p:cNvPr>
          <p:cNvSpPr txBox="1">
            <a:spLocks/>
          </p:cNvSpPr>
          <p:nvPr/>
        </p:nvSpPr>
        <p:spPr>
          <a:xfrm>
            <a:off x="204250" y="102870"/>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Methodology</a:t>
            </a:r>
            <a:endParaRPr lang="en-US" kern="0" dirty="0"/>
          </a:p>
        </p:txBody>
      </p:sp>
      <p:pic>
        <p:nvPicPr>
          <p:cNvPr id="6" name="Picture 859">
            <a:extLst>
              <a:ext uri="{FF2B5EF4-FFF2-40B4-BE49-F238E27FC236}">
                <a16:creationId xmlns:a16="http://schemas.microsoft.com/office/drawing/2014/main" id="{7B0D3EFE-E9A5-0D6C-5816-95BA8D7A13A2}"/>
              </a:ext>
            </a:extLst>
          </p:cNvPr>
          <p:cNvPicPr>
            <a:picLocks noChangeAspect="1"/>
          </p:cNvPicPr>
          <p:nvPr/>
        </p:nvPicPr>
        <p:blipFill>
          <a:blip r:embed="rId3"/>
          <a:stretch>
            <a:fillRect/>
          </a:stretch>
        </p:blipFill>
        <p:spPr>
          <a:xfrm>
            <a:off x="2778126" y="3475915"/>
            <a:ext cx="2307590" cy="1307540"/>
          </a:xfrm>
          <a:prstGeom prst="rect">
            <a:avLst/>
          </a:prstGeom>
        </p:spPr>
      </p:pic>
      <p:pic>
        <p:nvPicPr>
          <p:cNvPr id="10" name="Picture 9">
            <a:extLst>
              <a:ext uri="{FF2B5EF4-FFF2-40B4-BE49-F238E27FC236}">
                <a16:creationId xmlns:a16="http://schemas.microsoft.com/office/drawing/2014/main" id="{B0F86E3B-A0DB-0CE6-A86C-2BC39CFE7401}"/>
              </a:ext>
            </a:extLst>
          </p:cNvPr>
          <p:cNvPicPr>
            <a:picLocks noChangeAspect="1"/>
          </p:cNvPicPr>
          <p:nvPr/>
        </p:nvPicPr>
        <p:blipFill>
          <a:blip r:embed="rId4"/>
          <a:stretch>
            <a:fillRect/>
          </a:stretch>
        </p:blipFill>
        <p:spPr>
          <a:xfrm>
            <a:off x="3438837" y="1851138"/>
            <a:ext cx="2175510" cy="645481"/>
          </a:xfrm>
          <a:prstGeom prst="rect">
            <a:avLst/>
          </a:prstGeom>
        </p:spPr>
      </p:pic>
      <p:pic>
        <p:nvPicPr>
          <p:cNvPr id="15" name="Picture 14">
            <a:extLst>
              <a:ext uri="{FF2B5EF4-FFF2-40B4-BE49-F238E27FC236}">
                <a16:creationId xmlns:a16="http://schemas.microsoft.com/office/drawing/2014/main" id="{5D31C0DB-F96C-4C41-4B45-01B192FBD365}"/>
              </a:ext>
            </a:extLst>
          </p:cNvPr>
          <p:cNvPicPr>
            <a:picLocks noChangeAspect="1"/>
          </p:cNvPicPr>
          <p:nvPr/>
        </p:nvPicPr>
        <p:blipFill>
          <a:blip r:embed="rId5"/>
          <a:stretch>
            <a:fillRect/>
          </a:stretch>
        </p:blipFill>
        <p:spPr>
          <a:xfrm>
            <a:off x="2626361" y="339877"/>
            <a:ext cx="2507626" cy="916408"/>
          </a:xfrm>
          <a:prstGeom prst="rect">
            <a:avLst/>
          </a:prstGeom>
        </p:spPr>
      </p:pic>
      <p:pic>
        <p:nvPicPr>
          <p:cNvPr id="17" name="Picture 16">
            <a:extLst>
              <a:ext uri="{FF2B5EF4-FFF2-40B4-BE49-F238E27FC236}">
                <a16:creationId xmlns:a16="http://schemas.microsoft.com/office/drawing/2014/main" id="{B8EF76F5-7AB3-3022-90F5-B1B04E5BB7BD}"/>
              </a:ext>
            </a:extLst>
          </p:cNvPr>
          <p:cNvPicPr>
            <a:picLocks noChangeAspect="1"/>
          </p:cNvPicPr>
          <p:nvPr/>
        </p:nvPicPr>
        <p:blipFill>
          <a:blip r:embed="rId6"/>
          <a:stretch>
            <a:fillRect/>
          </a:stretch>
        </p:blipFill>
        <p:spPr>
          <a:xfrm>
            <a:off x="6255050" y="2713790"/>
            <a:ext cx="2039620" cy="1079164"/>
          </a:xfrm>
          <a:prstGeom prst="rect">
            <a:avLst/>
          </a:prstGeom>
        </p:spPr>
      </p:pic>
      <p:sp>
        <p:nvSpPr>
          <p:cNvPr id="23" name="Cross 22">
            <a:extLst>
              <a:ext uri="{FF2B5EF4-FFF2-40B4-BE49-F238E27FC236}">
                <a16:creationId xmlns:a16="http://schemas.microsoft.com/office/drawing/2014/main" id="{72C8F87E-A6DE-ECDD-72D5-05D658481E25}"/>
              </a:ext>
            </a:extLst>
          </p:cNvPr>
          <p:cNvSpPr/>
          <p:nvPr/>
        </p:nvSpPr>
        <p:spPr>
          <a:xfrm>
            <a:off x="4257193" y="1431209"/>
            <a:ext cx="374015" cy="362183"/>
          </a:xfrm>
          <a:prstGeom prst="plus">
            <a:avLst>
              <a:gd name="adj" fmla="val 446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0BE9C553-5FB5-3A60-3465-D6E5CC80F5DE}"/>
              </a:ext>
            </a:extLst>
          </p:cNvPr>
          <p:cNvSpPr/>
          <p:nvPr/>
        </p:nvSpPr>
        <p:spPr>
          <a:xfrm>
            <a:off x="4361811" y="2607891"/>
            <a:ext cx="164781" cy="6454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a:extLst>
              <a:ext uri="{FF2B5EF4-FFF2-40B4-BE49-F238E27FC236}">
                <a16:creationId xmlns:a16="http://schemas.microsoft.com/office/drawing/2014/main" id="{8B95A400-DB02-96FC-68CC-958F2A9D711D}"/>
              </a:ext>
            </a:extLst>
          </p:cNvPr>
          <p:cNvSpPr/>
          <p:nvPr/>
        </p:nvSpPr>
        <p:spPr>
          <a:xfrm>
            <a:off x="7087852" y="2064575"/>
            <a:ext cx="374015" cy="362183"/>
          </a:xfrm>
          <a:prstGeom prst="plus">
            <a:avLst>
              <a:gd name="adj" fmla="val 446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05BC1C36-5FFF-E086-F2C5-D5379225175B}"/>
              </a:ext>
            </a:extLst>
          </p:cNvPr>
          <p:cNvSpPr/>
          <p:nvPr/>
        </p:nvSpPr>
        <p:spPr>
          <a:xfrm>
            <a:off x="3070226" y="1420156"/>
            <a:ext cx="142240" cy="1833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0520565-C3AE-47C0-1FEC-97C5B00215DE}"/>
              </a:ext>
            </a:extLst>
          </p:cNvPr>
          <p:cNvSpPr txBox="1"/>
          <p:nvPr/>
        </p:nvSpPr>
        <p:spPr>
          <a:xfrm>
            <a:off x="6527147" y="1449676"/>
            <a:ext cx="1869440" cy="461665"/>
          </a:xfrm>
          <a:prstGeom prst="rect">
            <a:avLst/>
          </a:prstGeom>
          <a:noFill/>
        </p:spPr>
        <p:txBody>
          <a:bodyPr wrap="square" rtlCol="0">
            <a:spAutoFit/>
          </a:bodyPr>
          <a:lstStyle/>
          <a:p>
            <a:r>
              <a:rPr lang="en-US" sz="2400" b="1" dirty="0" err="1"/>
              <a:t>WiderFace</a:t>
            </a:r>
            <a:endParaRPr lang="en-US" sz="2400" b="1" dirty="0"/>
          </a:p>
        </p:txBody>
      </p:sp>
      <p:sp>
        <p:nvSpPr>
          <p:cNvPr id="35" name="TextBox 34">
            <a:extLst>
              <a:ext uri="{FF2B5EF4-FFF2-40B4-BE49-F238E27FC236}">
                <a16:creationId xmlns:a16="http://schemas.microsoft.com/office/drawing/2014/main" id="{2ECED941-E9E3-F59D-4191-C6F04E667A34}"/>
              </a:ext>
            </a:extLst>
          </p:cNvPr>
          <p:cNvSpPr txBox="1"/>
          <p:nvPr/>
        </p:nvSpPr>
        <p:spPr>
          <a:xfrm>
            <a:off x="1855762" y="4912042"/>
            <a:ext cx="4572000" cy="230832"/>
          </a:xfrm>
          <a:prstGeom prst="rect">
            <a:avLst/>
          </a:prstGeom>
          <a:noFill/>
        </p:spPr>
        <p:txBody>
          <a:bodyPr wrap="square">
            <a:spAutoFit/>
          </a:bodyPr>
          <a:lstStyle/>
          <a:p>
            <a:r>
              <a:rPr lang="en-US" sz="900" dirty="0"/>
              <a:t>https://</a:t>
            </a:r>
            <a:r>
              <a:rPr lang="en-US" sz="900" dirty="0" err="1"/>
              <a:t>ai.googleblog.com</a:t>
            </a:r>
            <a:r>
              <a:rPr lang="en-US" sz="900" dirty="0"/>
              <a:t>/2021/07/high-fidelity-image-generation-</a:t>
            </a:r>
            <a:r>
              <a:rPr lang="en-US" sz="900" dirty="0" err="1"/>
              <a:t>using.html</a:t>
            </a:r>
            <a:endParaRPr lang="en-US" sz="900" dirty="0"/>
          </a:p>
        </p:txBody>
      </p:sp>
    </p:spTree>
    <p:extLst>
      <p:ext uri="{BB962C8B-B14F-4D97-AF65-F5344CB8AC3E}">
        <p14:creationId xmlns:p14="http://schemas.microsoft.com/office/powerpoint/2010/main" val="3082200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042588-FEC3-BFAD-2248-3C8A763F35A9}"/>
              </a:ext>
            </a:extLst>
          </p:cNvPr>
          <p:cNvSpPr txBox="1"/>
          <p:nvPr/>
        </p:nvSpPr>
        <p:spPr>
          <a:xfrm>
            <a:off x="1719805" y="4889584"/>
            <a:ext cx="305401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https://</a:t>
            </a:r>
            <a:r>
              <a:rPr lang="en-US" sz="1050" err="1"/>
              <a:t>ultralytics.com</a:t>
            </a:r>
            <a:r>
              <a:rPr lang="en-US" sz="1050"/>
              <a:t>/yolov8</a:t>
            </a:r>
            <a:endParaRPr lang="en-US" sz="1050">
              <a:cs typeface="Calibri"/>
            </a:endParaRPr>
          </a:p>
        </p:txBody>
      </p:sp>
      <p:pic>
        <p:nvPicPr>
          <p:cNvPr id="5" name="Picture 5" descr="Graphical user interface, application&#10;&#10;Description automatically generated">
            <a:extLst>
              <a:ext uri="{FF2B5EF4-FFF2-40B4-BE49-F238E27FC236}">
                <a16:creationId xmlns:a16="http://schemas.microsoft.com/office/drawing/2014/main" id="{8FB45110-FFE6-4DF0-B8C9-E9B99B9B07F3}"/>
              </a:ext>
            </a:extLst>
          </p:cNvPr>
          <p:cNvPicPr>
            <a:picLocks noChangeAspect="1"/>
          </p:cNvPicPr>
          <p:nvPr/>
        </p:nvPicPr>
        <p:blipFill rotWithShape="1">
          <a:blip r:embed="rId3"/>
          <a:srcRect l="1" t="22605" r="69585" b="2"/>
          <a:stretch/>
        </p:blipFill>
        <p:spPr>
          <a:xfrm>
            <a:off x="6583680" y="193009"/>
            <a:ext cx="1632043" cy="4335184"/>
          </a:xfrm>
          <a:prstGeom prst="rect">
            <a:avLst/>
          </a:prstGeom>
        </p:spPr>
      </p:pic>
      <p:sp>
        <p:nvSpPr>
          <p:cNvPr id="7" name="Slide Number Placeholder 6">
            <a:extLst>
              <a:ext uri="{FF2B5EF4-FFF2-40B4-BE49-F238E27FC236}">
                <a16:creationId xmlns:a16="http://schemas.microsoft.com/office/drawing/2014/main" id="{18C7E774-A446-C281-D168-BDEC1502BBC0}"/>
              </a:ext>
            </a:extLst>
          </p:cNvPr>
          <p:cNvSpPr>
            <a:spLocks noGrp="1"/>
          </p:cNvSpPr>
          <p:nvPr>
            <p:ph type="sldNum" sz="quarter" idx="7"/>
          </p:nvPr>
        </p:nvSpPr>
        <p:spPr/>
        <p:txBody>
          <a:bodyPr/>
          <a:lstStyle/>
          <a:p>
            <a:fld id="{B6F15528-21DE-4FAA-801E-634DDDAF4B2B}" type="slidenum">
              <a:rPr lang="en-US" smtClean="0"/>
              <a:t>13</a:t>
            </a:fld>
            <a:endParaRPr lang="en-US"/>
          </a:p>
        </p:txBody>
      </p:sp>
      <p:sp>
        <p:nvSpPr>
          <p:cNvPr id="8" name="object 2">
            <a:extLst>
              <a:ext uri="{FF2B5EF4-FFF2-40B4-BE49-F238E27FC236}">
                <a16:creationId xmlns:a16="http://schemas.microsoft.com/office/drawing/2014/main" id="{5C8E66E2-6343-DACB-8B52-D9A85F0E11F2}"/>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YOLO v8 with transformer</a:t>
            </a:r>
            <a:endParaRPr lang="en-US" kern="0" dirty="0"/>
          </a:p>
        </p:txBody>
      </p:sp>
      <p:pic>
        <p:nvPicPr>
          <p:cNvPr id="2050" name="Picture 2">
            <a:extLst>
              <a:ext uri="{FF2B5EF4-FFF2-40B4-BE49-F238E27FC236}">
                <a16:creationId xmlns:a16="http://schemas.microsoft.com/office/drawing/2014/main" id="{5578F5D5-0B4F-297F-E3A4-8C71A1A3D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018" y="1005498"/>
            <a:ext cx="3360652" cy="3589553"/>
          </a:xfrm>
          <a:prstGeom prst="rect">
            <a:avLst/>
          </a:prstGeom>
          <a:noFill/>
          <a:ln w="38100">
            <a:solidFill>
              <a:srgbClr val="0070C0"/>
            </a:solidFill>
          </a:ln>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BF68A06-61B8-D1B1-3057-9E8072EF068E}"/>
              </a:ext>
            </a:extLst>
          </p:cNvPr>
          <p:cNvCxnSpPr>
            <a:cxnSpLocks/>
          </p:cNvCxnSpPr>
          <p:nvPr/>
        </p:nvCxnSpPr>
        <p:spPr>
          <a:xfrm>
            <a:off x="4889500" y="1005499"/>
            <a:ext cx="2101850" cy="281085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CC58F6-7C8D-046C-B4CE-1EAE9F3B6711}"/>
              </a:ext>
            </a:extLst>
          </p:cNvPr>
          <p:cNvCxnSpPr>
            <a:cxnSpLocks/>
          </p:cNvCxnSpPr>
          <p:nvPr/>
        </p:nvCxnSpPr>
        <p:spPr>
          <a:xfrm flipV="1">
            <a:off x="4843670" y="3954412"/>
            <a:ext cx="2147680" cy="64063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409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0C3A47C-726E-1A0B-04C2-056E9FC04009}"/>
              </a:ext>
            </a:extLst>
          </p:cNvPr>
          <p:cNvPicPr>
            <a:picLocks noChangeAspect="1"/>
          </p:cNvPicPr>
          <p:nvPr/>
        </p:nvPicPr>
        <p:blipFill>
          <a:blip r:embed="rId3"/>
          <a:stretch>
            <a:fillRect/>
          </a:stretch>
        </p:blipFill>
        <p:spPr>
          <a:xfrm>
            <a:off x="1265991" y="930800"/>
            <a:ext cx="6619683" cy="2272377"/>
          </a:xfrm>
          <a:prstGeom prst="rect">
            <a:avLst/>
          </a:prstGeom>
        </p:spPr>
      </p:pic>
      <p:sp>
        <p:nvSpPr>
          <p:cNvPr id="9" name="TextBox 8">
            <a:extLst>
              <a:ext uri="{FF2B5EF4-FFF2-40B4-BE49-F238E27FC236}">
                <a16:creationId xmlns:a16="http://schemas.microsoft.com/office/drawing/2014/main" id="{31B61F47-4ABF-A5F2-12BC-2B2F218BD63F}"/>
              </a:ext>
            </a:extLst>
          </p:cNvPr>
          <p:cNvSpPr txBox="1"/>
          <p:nvPr/>
        </p:nvSpPr>
        <p:spPr>
          <a:xfrm>
            <a:off x="799176" y="3601767"/>
            <a:ext cx="38631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Train: 12,880 (40%)</a:t>
            </a:r>
            <a:endParaRPr lang="en-US" dirty="0">
              <a:latin typeface="Calibri"/>
              <a:cs typeface="Calibri"/>
            </a:endParaRPr>
          </a:p>
          <a:p>
            <a:r>
              <a:rPr lang="en-US" dirty="0">
                <a:latin typeface="Arial"/>
                <a:cs typeface="Arial"/>
              </a:rPr>
              <a:t>Validation: 3,226 (10%)</a:t>
            </a:r>
            <a:endParaRPr lang="en-US" dirty="0">
              <a:latin typeface="Calibri"/>
              <a:cs typeface="Calibri"/>
            </a:endParaRPr>
          </a:p>
          <a:p>
            <a:r>
              <a:rPr lang="en-US" dirty="0">
                <a:latin typeface="Arial"/>
                <a:cs typeface="Arial"/>
              </a:rPr>
              <a:t>Test: 16,097​ (50%)</a:t>
            </a:r>
            <a:r>
              <a:rPr lang="zh-CN" altLang="en-US" dirty="0">
                <a:latin typeface="Arial"/>
                <a:cs typeface="Arial"/>
              </a:rPr>
              <a:t> </a:t>
            </a:r>
            <a:r>
              <a:rPr lang="en-US" altLang="zh-CN" dirty="0">
                <a:latin typeface="Arial"/>
                <a:cs typeface="Arial"/>
              </a:rPr>
              <a:t>no</a:t>
            </a:r>
            <a:r>
              <a:rPr lang="zh-CN" altLang="en-US" dirty="0">
                <a:latin typeface="Arial"/>
                <a:cs typeface="Arial"/>
              </a:rPr>
              <a:t> </a:t>
            </a:r>
            <a:r>
              <a:rPr lang="en-US" altLang="zh-CN" dirty="0">
                <a:latin typeface="Arial"/>
                <a:cs typeface="Arial"/>
              </a:rPr>
              <a:t>ground truth</a:t>
            </a:r>
            <a:endParaRPr lang="en-US" dirty="0">
              <a:cs typeface="Calibri"/>
            </a:endParaRPr>
          </a:p>
        </p:txBody>
      </p:sp>
      <p:sp>
        <p:nvSpPr>
          <p:cNvPr id="6" name="TextBox 5" descr="SemEval-2016 Task 10: Detecting Minimal Semantic Units and their Meanings (DiMSUM)&#10;">
            <a:extLst>
              <a:ext uri="{FF2B5EF4-FFF2-40B4-BE49-F238E27FC236}">
                <a16:creationId xmlns:a16="http://schemas.microsoft.com/office/drawing/2014/main" id="{84CBCBA0-1AD1-E065-27F9-D09ABA4DF36A}"/>
              </a:ext>
            </a:extLst>
          </p:cNvPr>
          <p:cNvSpPr txBox="1"/>
          <p:nvPr/>
        </p:nvSpPr>
        <p:spPr>
          <a:xfrm>
            <a:off x="1723394" y="4901109"/>
            <a:ext cx="260083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http://shuoyang1213.me/WIDERFACE/</a:t>
            </a:r>
            <a:endParaRPr lang="en-US" sz="1100" dirty="0"/>
          </a:p>
        </p:txBody>
      </p:sp>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14</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Data– WIDER FACE</a:t>
            </a:r>
            <a:endParaRPr lang="en-US" kern="0"/>
          </a:p>
        </p:txBody>
      </p:sp>
      <p:sp>
        <p:nvSpPr>
          <p:cNvPr id="8" name="TextBox 7">
            <a:extLst>
              <a:ext uri="{FF2B5EF4-FFF2-40B4-BE49-F238E27FC236}">
                <a16:creationId xmlns:a16="http://schemas.microsoft.com/office/drawing/2014/main" id="{EBC71B7E-3B6F-6832-4BC9-45BF6F9165ED}"/>
              </a:ext>
            </a:extLst>
          </p:cNvPr>
          <p:cNvSpPr txBox="1"/>
          <p:nvPr/>
        </p:nvSpPr>
        <p:spPr>
          <a:xfrm>
            <a:off x="1951810" y="3217806"/>
            <a:ext cx="5492044" cy="369332"/>
          </a:xfrm>
          <a:prstGeom prst="rect">
            <a:avLst/>
          </a:prstGeom>
          <a:noFill/>
        </p:spPr>
        <p:txBody>
          <a:bodyPr wrap="square">
            <a:spAutoFit/>
          </a:bodyPr>
          <a:lstStyle/>
          <a:p>
            <a:r>
              <a:rPr lang="en-US">
                <a:latin typeface="Arial"/>
                <a:cs typeface="Arial"/>
              </a:rPr>
              <a:t>32,203 images  |  393,703 faces |  60 events</a:t>
            </a:r>
          </a:p>
        </p:txBody>
      </p:sp>
      <p:sp>
        <p:nvSpPr>
          <p:cNvPr id="11" name="TextBox 10">
            <a:extLst>
              <a:ext uri="{FF2B5EF4-FFF2-40B4-BE49-F238E27FC236}">
                <a16:creationId xmlns:a16="http://schemas.microsoft.com/office/drawing/2014/main" id="{31D75494-4E57-998B-6A88-7FB2B72DCD46}"/>
              </a:ext>
            </a:extLst>
          </p:cNvPr>
          <p:cNvSpPr txBox="1"/>
          <p:nvPr/>
        </p:nvSpPr>
        <p:spPr>
          <a:xfrm>
            <a:off x="5083311" y="3601767"/>
            <a:ext cx="38631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Easy: 41-60 event classes</a:t>
            </a:r>
            <a:endParaRPr lang="en-US">
              <a:latin typeface="Calibri"/>
              <a:cs typeface="Calibri"/>
            </a:endParaRPr>
          </a:p>
          <a:p>
            <a:r>
              <a:rPr lang="en-US">
                <a:latin typeface="Arial"/>
                <a:cs typeface="Arial"/>
              </a:rPr>
              <a:t>Medium: 21-40 event classes</a:t>
            </a:r>
            <a:endParaRPr lang="en-US">
              <a:latin typeface="Calibri"/>
              <a:cs typeface="Calibri"/>
            </a:endParaRPr>
          </a:p>
          <a:p>
            <a:r>
              <a:rPr lang="en-US">
                <a:latin typeface="Arial"/>
                <a:cs typeface="Arial"/>
              </a:rPr>
              <a:t>Hard:1-20 event classes</a:t>
            </a:r>
            <a:endParaRPr lang="en-US">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3">
            <a:extLst>
              <a:ext uri="{FF2B5EF4-FFF2-40B4-BE49-F238E27FC236}">
                <a16:creationId xmlns:a16="http://schemas.microsoft.com/office/drawing/2014/main" id="{A183BBF3-396C-981A-6A4C-B507AD2293CF}"/>
              </a:ext>
            </a:extLst>
          </p:cNvPr>
          <p:cNvGraphicFramePr>
            <a:graphicFrameLocks noGrp="1"/>
          </p:cNvGraphicFramePr>
          <p:nvPr>
            <p:extLst>
              <p:ext uri="{D42A27DB-BD31-4B8C-83A1-F6EECF244321}">
                <p14:modId xmlns:p14="http://schemas.microsoft.com/office/powerpoint/2010/main" val="3025443308"/>
              </p:ext>
            </p:extLst>
          </p:nvPr>
        </p:nvGraphicFramePr>
        <p:xfrm>
          <a:off x="630512" y="1362843"/>
          <a:ext cx="7882975" cy="2648360"/>
        </p:xfrm>
        <a:graphic>
          <a:graphicData uri="http://schemas.openxmlformats.org/drawingml/2006/table">
            <a:tbl>
              <a:tblPr bandRow="1">
                <a:tableStyleId>{5C22544A-7EE6-4342-B048-85BDC9FD1C3A}</a:tableStyleId>
              </a:tblPr>
              <a:tblGrid>
                <a:gridCol w="1961131">
                  <a:extLst>
                    <a:ext uri="{9D8B030D-6E8A-4147-A177-3AD203B41FA5}">
                      <a16:colId xmlns:a16="http://schemas.microsoft.com/office/drawing/2014/main" val="1695578577"/>
                    </a:ext>
                  </a:extLst>
                </a:gridCol>
                <a:gridCol w="5921844">
                  <a:extLst>
                    <a:ext uri="{9D8B030D-6E8A-4147-A177-3AD203B41FA5}">
                      <a16:colId xmlns:a16="http://schemas.microsoft.com/office/drawing/2014/main" val="1792292528"/>
                    </a:ext>
                  </a:extLst>
                </a:gridCol>
              </a:tblGrid>
              <a:tr h="318306">
                <a:tc>
                  <a:txBody>
                    <a:bodyPr/>
                    <a:lstStyle/>
                    <a:p>
                      <a:pPr lvl="0">
                        <a:buNone/>
                      </a:pPr>
                      <a:r>
                        <a:rPr lang="en-US" sz="1800" b="0" i="0" u="none" strike="noStrike" noProof="0">
                          <a:latin typeface="Arial"/>
                        </a:rPr>
                        <a:t>Bounding box</a:t>
                      </a:r>
                      <a:endParaRPr lang="en-US" sz="1800"/>
                    </a:p>
                  </a:txBody>
                  <a:tcPr/>
                </a:tc>
                <a:tc>
                  <a:txBody>
                    <a:bodyPr/>
                    <a:lstStyle/>
                    <a:p>
                      <a:pPr lvl="0">
                        <a:buNone/>
                      </a:pPr>
                      <a:r>
                        <a:rPr lang="en-US" sz="1800" b="0" i="0" u="none" strike="noStrike" noProof="0">
                          <a:latin typeface="Arial"/>
                        </a:rPr>
                        <a:t>x1,y1,w,h</a:t>
                      </a:r>
                      <a:endParaRPr lang="en-US" sz="1800"/>
                    </a:p>
                  </a:txBody>
                  <a:tcPr/>
                </a:tc>
                <a:extLst>
                  <a:ext uri="{0D108BD9-81ED-4DB2-BD59-A6C34878D82A}">
                    <a16:rowId xmlns:a16="http://schemas.microsoft.com/office/drawing/2014/main" val="508897496"/>
                  </a:ext>
                </a:extLst>
              </a:tr>
              <a:tr h="318306">
                <a:tc>
                  <a:txBody>
                    <a:bodyPr/>
                    <a:lstStyle/>
                    <a:p>
                      <a:pPr lvl="0">
                        <a:buNone/>
                      </a:pPr>
                      <a:r>
                        <a:rPr lang="en-US" sz="1800" b="0" i="0" u="none" strike="noStrike" noProof="0">
                          <a:latin typeface="Arial"/>
                        </a:rPr>
                        <a:t>Blur</a:t>
                      </a:r>
                      <a:endParaRPr lang="en-US" sz="1800"/>
                    </a:p>
                  </a:txBody>
                  <a:tcPr/>
                </a:tc>
                <a:tc>
                  <a:txBody>
                    <a:bodyPr/>
                    <a:lstStyle/>
                    <a:p>
                      <a:pPr lvl="0" algn="l">
                        <a:lnSpc>
                          <a:spcPct val="100000"/>
                        </a:lnSpc>
                        <a:spcBef>
                          <a:spcPts val="0"/>
                        </a:spcBef>
                        <a:spcAft>
                          <a:spcPts val="0"/>
                        </a:spcAft>
                        <a:buNone/>
                      </a:pPr>
                      <a:r>
                        <a:rPr lang="en-US" sz="1800" b="0" i="0" u="none" strike="noStrike" noProof="0">
                          <a:latin typeface="Arial"/>
                        </a:rPr>
                        <a:t>clean(0), normal blur(1), heavy blur(2)</a:t>
                      </a:r>
                      <a:endParaRPr lang="en-US" sz="1800" b="0" i="0" u="none" strike="noStrike" noProof="0">
                        <a:latin typeface="Calibri"/>
                      </a:endParaRPr>
                    </a:p>
                  </a:txBody>
                  <a:tcPr/>
                </a:tc>
                <a:extLst>
                  <a:ext uri="{0D108BD9-81ED-4DB2-BD59-A6C34878D82A}">
                    <a16:rowId xmlns:a16="http://schemas.microsoft.com/office/drawing/2014/main" val="2909800260"/>
                  </a:ext>
                </a:extLst>
              </a:tr>
              <a:tr h="409780">
                <a:tc>
                  <a:txBody>
                    <a:bodyPr/>
                    <a:lstStyle/>
                    <a:p>
                      <a:pPr lvl="0">
                        <a:buNone/>
                      </a:pPr>
                      <a:r>
                        <a:rPr lang="en-US" sz="1800" b="0" i="0" u="none" strike="noStrike" noProof="0">
                          <a:latin typeface="Arial"/>
                        </a:rPr>
                        <a:t>Expression</a:t>
                      </a:r>
                      <a:endParaRPr lang="en-US" sz="1800"/>
                    </a:p>
                  </a:txBody>
                  <a:tcPr/>
                </a:tc>
                <a:tc>
                  <a:txBody>
                    <a:bodyPr/>
                    <a:lstStyle/>
                    <a:p>
                      <a:pPr lvl="0" algn="l">
                        <a:lnSpc>
                          <a:spcPct val="100000"/>
                        </a:lnSpc>
                        <a:spcBef>
                          <a:spcPts val="0"/>
                        </a:spcBef>
                        <a:spcAft>
                          <a:spcPts val="0"/>
                        </a:spcAft>
                        <a:buNone/>
                      </a:pPr>
                      <a:r>
                        <a:rPr lang="en-US" sz="1800" b="0" i="0" u="none" strike="noStrike" noProof="0">
                          <a:latin typeface="Arial"/>
                        </a:rPr>
                        <a:t>typical expression(0), exaggerate expression(1)</a:t>
                      </a:r>
                      <a:endParaRPr lang="en-US" sz="1800" b="0" i="0" u="none" strike="noStrike" noProof="0">
                        <a:latin typeface="Calibri"/>
                      </a:endParaRPr>
                    </a:p>
                  </a:txBody>
                  <a:tcPr/>
                </a:tc>
                <a:extLst>
                  <a:ext uri="{0D108BD9-81ED-4DB2-BD59-A6C34878D82A}">
                    <a16:rowId xmlns:a16="http://schemas.microsoft.com/office/drawing/2014/main" val="2474287088"/>
                  </a:ext>
                </a:extLst>
              </a:tr>
              <a:tr h="318306">
                <a:tc>
                  <a:txBody>
                    <a:bodyPr/>
                    <a:lstStyle/>
                    <a:p>
                      <a:pPr lvl="0">
                        <a:buNone/>
                      </a:pPr>
                      <a:r>
                        <a:rPr lang="en-US" sz="1800" b="0" i="0" u="none" strike="noStrike" noProof="0">
                          <a:latin typeface="Arial"/>
                        </a:rPr>
                        <a:t>Illumination</a:t>
                      </a:r>
                      <a:endParaRPr lang="en-US" sz="1800"/>
                    </a:p>
                  </a:txBody>
                  <a:tcPr/>
                </a:tc>
                <a:tc>
                  <a:txBody>
                    <a:bodyPr/>
                    <a:lstStyle/>
                    <a:p>
                      <a:pPr lvl="0">
                        <a:buNone/>
                      </a:pPr>
                      <a:r>
                        <a:rPr lang="en-US" sz="1800" b="0" i="0" u="none" strike="noStrike" noProof="0">
                          <a:latin typeface="Arial"/>
                        </a:rPr>
                        <a:t>extreme(0), occlusion(1)</a:t>
                      </a:r>
                      <a:endParaRPr lang="en-US" sz="1800"/>
                    </a:p>
                  </a:txBody>
                  <a:tcPr/>
                </a:tc>
                <a:extLst>
                  <a:ext uri="{0D108BD9-81ED-4DB2-BD59-A6C34878D82A}">
                    <a16:rowId xmlns:a16="http://schemas.microsoft.com/office/drawing/2014/main" val="2835235673"/>
                  </a:ext>
                </a:extLst>
              </a:tr>
              <a:tr h="318306">
                <a:tc>
                  <a:txBody>
                    <a:bodyPr/>
                    <a:lstStyle/>
                    <a:p>
                      <a:pPr lvl="0">
                        <a:buNone/>
                      </a:pPr>
                      <a:r>
                        <a:rPr lang="en-US" sz="1800" b="0" i="0" u="none" strike="noStrike" noProof="0">
                          <a:latin typeface="Arial"/>
                        </a:rPr>
                        <a:t>Invalid</a:t>
                      </a:r>
                      <a:endParaRPr lang="en-US" sz="1800"/>
                    </a:p>
                  </a:txBody>
                  <a:tcPr/>
                </a:tc>
                <a:tc>
                  <a:txBody>
                    <a:bodyPr/>
                    <a:lstStyle/>
                    <a:p>
                      <a:pPr lvl="0" algn="l">
                        <a:lnSpc>
                          <a:spcPct val="100000"/>
                        </a:lnSpc>
                        <a:spcBef>
                          <a:spcPts val="0"/>
                        </a:spcBef>
                        <a:spcAft>
                          <a:spcPts val="0"/>
                        </a:spcAft>
                        <a:buNone/>
                      </a:pPr>
                      <a:r>
                        <a:rPr lang="en-US" sz="1800" b="0" i="0" u="none" strike="noStrike" noProof="0">
                          <a:latin typeface="Arial"/>
                        </a:rPr>
                        <a:t>false(0), true(1)</a:t>
                      </a:r>
                      <a:endParaRPr lang="en-US" sz="1800" b="0" i="0" u="none" strike="noStrike" noProof="0">
                        <a:latin typeface="Calibri"/>
                      </a:endParaRPr>
                    </a:p>
                  </a:txBody>
                  <a:tcPr/>
                </a:tc>
                <a:extLst>
                  <a:ext uri="{0D108BD9-81ED-4DB2-BD59-A6C34878D82A}">
                    <a16:rowId xmlns:a16="http://schemas.microsoft.com/office/drawing/2014/main" val="4221559583"/>
                  </a:ext>
                </a:extLst>
              </a:tr>
              <a:tr h="409780">
                <a:tc>
                  <a:txBody>
                    <a:bodyPr/>
                    <a:lstStyle/>
                    <a:p>
                      <a:pPr lvl="0">
                        <a:buNone/>
                      </a:pPr>
                      <a:r>
                        <a:rPr lang="en-US" sz="1800" b="0" i="0" u="none" strike="noStrike" noProof="0">
                          <a:latin typeface="Arial"/>
                        </a:rPr>
                        <a:t>Occlusion</a:t>
                      </a:r>
                    </a:p>
                  </a:txBody>
                  <a:tcPr/>
                </a:tc>
                <a:tc>
                  <a:txBody>
                    <a:bodyPr/>
                    <a:lstStyle/>
                    <a:p>
                      <a:pPr lvl="0" algn="l">
                        <a:lnSpc>
                          <a:spcPct val="100000"/>
                        </a:lnSpc>
                        <a:spcBef>
                          <a:spcPts val="0"/>
                        </a:spcBef>
                        <a:spcAft>
                          <a:spcPts val="0"/>
                        </a:spcAft>
                        <a:buNone/>
                      </a:pPr>
                      <a:r>
                        <a:rPr lang="en-US" sz="1800" b="0" i="0" u="none" strike="noStrike" noProof="0">
                          <a:latin typeface="Arial"/>
                        </a:rPr>
                        <a:t>no occlusion(0), partial occlusion(1), heavy occlusion(2)</a:t>
                      </a:r>
                    </a:p>
                  </a:txBody>
                  <a:tcPr/>
                </a:tc>
                <a:extLst>
                  <a:ext uri="{0D108BD9-81ED-4DB2-BD59-A6C34878D82A}">
                    <a16:rowId xmlns:a16="http://schemas.microsoft.com/office/drawing/2014/main" val="1584957341"/>
                  </a:ext>
                </a:extLst>
              </a:tr>
              <a:tr h="318306">
                <a:tc>
                  <a:txBody>
                    <a:bodyPr/>
                    <a:lstStyle/>
                    <a:p>
                      <a:pPr lvl="0">
                        <a:buNone/>
                      </a:pPr>
                      <a:r>
                        <a:rPr lang="en-US" sz="1800" b="0" i="0" u="none" strike="noStrike" noProof="0">
                          <a:latin typeface="Arial"/>
                        </a:rPr>
                        <a:t>Pose</a:t>
                      </a:r>
                      <a:endParaRPr lang="en-US" sz="1800"/>
                    </a:p>
                  </a:txBody>
                  <a:tcPr/>
                </a:tc>
                <a:tc>
                  <a:txBody>
                    <a:bodyPr/>
                    <a:lstStyle/>
                    <a:p>
                      <a:pPr lvl="0" algn="l">
                        <a:lnSpc>
                          <a:spcPct val="100000"/>
                        </a:lnSpc>
                        <a:spcBef>
                          <a:spcPts val="0"/>
                        </a:spcBef>
                        <a:spcAft>
                          <a:spcPts val="0"/>
                        </a:spcAft>
                        <a:buNone/>
                      </a:pPr>
                      <a:r>
                        <a:rPr lang="en-US" sz="1800" b="0" i="0" u="none" strike="noStrike" noProof="0">
                          <a:latin typeface="Arial"/>
                        </a:rPr>
                        <a:t>typical pose(0), atypical pose(1)</a:t>
                      </a:r>
                      <a:endParaRPr lang="en-US" sz="1800" b="0" i="0" u="none" strike="noStrike" noProof="0">
                        <a:latin typeface="Calibri"/>
                      </a:endParaRPr>
                    </a:p>
                  </a:txBody>
                  <a:tcPr/>
                </a:tc>
                <a:extLst>
                  <a:ext uri="{0D108BD9-81ED-4DB2-BD59-A6C34878D82A}">
                    <a16:rowId xmlns:a16="http://schemas.microsoft.com/office/drawing/2014/main" val="2535435102"/>
                  </a:ext>
                </a:extLst>
              </a:tr>
            </a:tbl>
          </a:graphicData>
        </a:graphic>
      </p:graphicFrame>
      <p:sp>
        <p:nvSpPr>
          <p:cNvPr id="6" name="TextBox 5" descr="SemEval-2016 Task 10: Detecting Minimal Semantic Units and their Meanings (DiMSUM)&#10;">
            <a:extLst>
              <a:ext uri="{FF2B5EF4-FFF2-40B4-BE49-F238E27FC236}">
                <a16:creationId xmlns:a16="http://schemas.microsoft.com/office/drawing/2014/main" id="{84CBCBA0-1AD1-E065-27F9-D09ABA4DF36A}"/>
              </a:ext>
            </a:extLst>
          </p:cNvPr>
          <p:cNvSpPr txBox="1"/>
          <p:nvPr/>
        </p:nvSpPr>
        <p:spPr>
          <a:xfrm>
            <a:off x="1723394" y="4901109"/>
            <a:ext cx="26008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http://shuoyang1213.me/WIDERFACE/</a:t>
            </a:r>
            <a:endParaRPr lang="en-US"/>
          </a:p>
        </p:txBody>
      </p:sp>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15</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Data– WIDER FACE</a:t>
            </a:r>
            <a:endParaRPr lang="en-US" kern="0"/>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9837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ECC54-1278-D2A4-2305-ED3F6E66A0A1}"/>
              </a:ext>
            </a:extLst>
          </p:cNvPr>
          <p:cNvSpPr>
            <a:spLocks noGrp="1"/>
          </p:cNvSpPr>
          <p:nvPr>
            <p:ph type="sldNum" sz="quarter" idx="7"/>
          </p:nvPr>
        </p:nvSpPr>
        <p:spPr/>
        <p:txBody>
          <a:bodyPr/>
          <a:lstStyle/>
          <a:p>
            <a:fld id="{B6F15528-21DE-4FAA-801E-634DDDAF4B2B}" type="slidenum">
              <a:rPr lang="en-US" smtClean="0"/>
              <a:t>16</a:t>
            </a:fld>
            <a:endParaRPr lang="en-US"/>
          </a:p>
        </p:txBody>
      </p:sp>
      <p:sp>
        <p:nvSpPr>
          <p:cNvPr id="5" name="object 2">
            <a:extLst>
              <a:ext uri="{FF2B5EF4-FFF2-40B4-BE49-F238E27FC236}">
                <a16:creationId xmlns:a16="http://schemas.microsoft.com/office/drawing/2014/main" id="{EC57DC65-C2F8-7F91-768D-51E17885FD0B}"/>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YOLOv8 fine-tuning</a:t>
            </a:r>
            <a:endParaRPr lang="en-US" kern="0" dirty="0"/>
          </a:p>
        </p:txBody>
      </p:sp>
      <p:sp>
        <p:nvSpPr>
          <p:cNvPr id="3" name="TextBox 2">
            <a:extLst>
              <a:ext uri="{FF2B5EF4-FFF2-40B4-BE49-F238E27FC236}">
                <a16:creationId xmlns:a16="http://schemas.microsoft.com/office/drawing/2014/main" id="{854C2845-18E6-E1D7-2C24-5E7B20EF9971}"/>
              </a:ext>
            </a:extLst>
          </p:cNvPr>
          <p:cNvSpPr txBox="1"/>
          <p:nvPr/>
        </p:nvSpPr>
        <p:spPr>
          <a:xfrm>
            <a:off x="479501" y="1003830"/>
            <a:ext cx="6300439" cy="369332"/>
          </a:xfrm>
          <a:prstGeom prst="rect">
            <a:avLst/>
          </a:prstGeom>
          <a:noFill/>
        </p:spPr>
        <p:txBody>
          <a:bodyPr wrap="square">
            <a:spAutoFit/>
          </a:bodyPr>
          <a:lstStyle/>
          <a:p>
            <a:r>
              <a:rPr lang="en-US" b="0" i="0" dirty="0">
                <a:solidFill>
                  <a:srgbClr val="1D2026"/>
                </a:solidFill>
                <a:effectLst/>
                <a:latin typeface="Roboto" panose="020F0502020204030204" pitchFamily="34" charset="0"/>
              </a:rPr>
              <a:t>YOLOv8 places the power of AI in the hands of everyone.</a:t>
            </a:r>
            <a:endParaRPr lang="en-US" dirty="0"/>
          </a:p>
        </p:txBody>
      </p:sp>
      <p:pic>
        <p:nvPicPr>
          <p:cNvPr id="6" name="Picture 5">
            <a:extLst>
              <a:ext uri="{FF2B5EF4-FFF2-40B4-BE49-F238E27FC236}">
                <a16:creationId xmlns:a16="http://schemas.microsoft.com/office/drawing/2014/main" id="{1165402D-BDBA-EF9E-DE16-DABB54229811}"/>
              </a:ext>
            </a:extLst>
          </p:cNvPr>
          <p:cNvPicPr>
            <a:picLocks noChangeAspect="1"/>
          </p:cNvPicPr>
          <p:nvPr/>
        </p:nvPicPr>
        <p:blipFill>
          <a:blip r:embed="rId3"/>
          <a:stretch>
            <a:fillRect/>
          </a:stretch>
        </p:blipFill>
        <p:spPr>
          <a:xfrm>
            <a:off x="479501" y="1533104"/>
            <a:ext cx="7772400" cy="2353967"/>
          </a:xfrm>
          <a:prstGeom prst="rect">
            <a:avLst/>
          </a:prstGeom>
        </p:spPr>
      </p:pic>
      <p:sp>
        <p:nvSpPr>
          <p:cNvPr id="8" name="TextBox 7">
            <a:extLst>
              <a:ext uri="{FF2B5EF4-FFF2-40B4-BE49-F238E27FC236}">
                <a16:creationId xmlns:a16="http://schemas.microsoft.com/office/drawing/2014/main" id="{C6FC1B59-FE70-A904-F11D-CD0C075E4128}"/>
              </a:ext>
            </a:extLst>
          </p:cNvPr>
          <p:cNvSpPr txBox="1"/>
          <p:nvPr/>
        </p:nvSpPr>
        <p:spPr>
          <a:xfrm>
            <a:off x="1765147" y="4879271"/>
            <a:ext cx="4572000" cy="230832"/>
          </a:xfrm>
          <a:prstGeom prst="rect">
            <a:avLst/>
          </a:prstGeom>
          <a:noFill/>
        </p:spPr>
        <p:txBody>
          <a:bodyPr wrap="square">
            <a:spAutoFit/>
          </a:bodyPr>
          <a:lstStyle/>
          <a:p>
            <a:r>
              <a:rPr lang="en-US" sz="900" dirty="0"/>
              <a:t>https://</a:t>
            </a:r>
            <a:r>
              <a:rPr lang="en-US" sz="900" dirty="0" err="1"/>
              <a:t>docs.ultralytics.com</a:t>
            </a:r>
            <a:r>
              <a:rPr lang="en-US" sz="900" dirty="0"/>
              <a:t>/modes/</a:t>
            </a:r>
          </a:p>
        </p:txBody>
      </p:sp>
    </p:spTree>
    <p:extLst>
      <p:ext uri="{BB962C8B-B14F-4D97-AF65-F5344CB8AC3E}">
        <p14:creationId xmlns:p14="http://schemas.microsoft.com/office/powerpoint/2010/main" val="3985110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descr="SemEval-2016 Task 10: Detecting Minimal Semantic Units and their Meanings (DiMSUM)&#10;">
            <a:extLst>
              <a:ext uri="{FF2B5EF4-FFF2-40B4-BE49-F238E27FC236}">
                <a16:creationId xmlns:a16="http://schemas.microsoft.com/office/drawing/2014/main" id="{84CBCBA0-1AD1-E065-27F9-D09ABA4DF36A}"/>
              </a:ext>
            </a:extLst>
          </p:cNvPr>
          <p:cNvSpPr txBox="1"/>
          <p:nvPr/>
        </p:nvSpPr>
        <p:spPr>
          <a:xfrm>
            <a:off x="1723394" y="4885952"/>
            <a:ext cx="60792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[1]https://</a:t>
            </a:r>
            <a:r>
              <a:rPr lang="en-US" sz="1200" dirty="0" err="1">
                <a:ea typeface="+mn-lt"/>
                <a:cs typeface="+mn-lt"/>
              </a:rPr>
              <a:t>docs.ultralytics.com</a:t>
            </a:r>
            <a:r>
              <a:rPr lang="en-US" sz="1200" dirty="0">
                <a:ea typeface="+mn-lt"/>
                <a:cs typeface="+mn-lt"/>
              </a:rPr>
              <a:t>/yolov5/tutorials/</a:t>
            </a:r>
            <a:r>
              <a:rPr lang="en-US" sz="1200" dirty="0" err="1">
                <a:ea typeface="+mn-lt"/>
                <a:cs typeface="+mn-lt"/>
              </a:rPr>
              <a:t>train_custom_data</a:t>
            </a:r>
            <a:endParaRPr lang="en-US" dirty="0"/>
          </a:p>
        </p:txBody>
      </p:sp>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17</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WIDER FACE for YOLO</a:t>
            </a:r>
            <a:endParaRPr lang="en-US" kern="0" dirty="0"/>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51F6E20D-0A3B-4406-F40A-258E95CFD7ED}"/>
              </a:ext>
            </a:extLst>
          </p:cNvPr>
          <p:cNvSpPr txBox="1"/>
          <p:nvPr/>
        </p:nvSpPr>
        <p:spPr>
          <a:xfrm>
            <a:off x="341271" y="966305"/>
            <a:ext cx="815302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Create YOLO style </a:t>
            </a:r>
            <a:r>
              <a:rPr lang="en-US" dirty="0" err="1"/>
              <a:t>dataset.yaml</a:t>
            </a:r>
            <a:endParaRPr lang="en-US" dirty="0"/>
          </a:p>
          <a:p>
            <a:pPr marL="285750" indent="-285750">
              <a:buFont typeface="Arial" panose="020B0604020202020204" pitchFamily="34" charset="0"/>
              <a:buChar char="•"/>
            </a:pPr>
            <a:r>
              <a:rPr lang="en-US" dirty="0"/>
              <a:t>Organize directories in YOLO style</a:t>
            </a:r>
          </a:p>
          <a:p>
            <a:pPr marL="285750" indent="-285750">
              <a:buFont typeface="Arial" panose="020B0604020202020204" pitchFamily="34" charset="0"/>
              <a:buChar char="•"/>
            </a:pPr>
            <a:r>
              <a:rPr lang="en-US" dirty="0"/>
              <a:t>Convert Wilder Face labels to YOLO format: class </a:t>
            </a:r>
            <a:r>
              <a:rPr lang="en-US" dirty="0" err="1"/>
              <a:t>x_center</a:t>
            </a:r>
            <a:r>
              <a:rPr lang="en-US" dirty="0"/>
              <a:t> </a:t>
            </a:r>
            <a:r>
              <a:rPr lang="en-US" dirty="0" err="1"/>
              <a:t>y_center</a:t>
            </a:r>
            <a:r>
              <a:rPr lang="en-US" dirty="0"/>
              <a:t> width height</a:t>
            </a:r>
          </a:p>
        </p:txBody>
      </p:sp>
      <p:pic>
        <p:nvPicPr>
          <p:cNvPr id="3" name="Picture 2">
            <a:extLst>
              <a:ext uri="{FF2B5EF4-FFF2-40B4-BE49-F238E27FC236}">
                <a16:creationId xmlns:a16="http://schemas.microsoft.com/office/drawing/2014/main" id="{F9087BC4-E331-3F6F-7196-2B2E8FBC14DD}"/>
              </a:ext>
            </a:extLst>
          </p:cNvPr>
          <p:cNvPicPr>
            <a:picLocks noChangeAspect="1"/>
          </p:cNvPicPr>
          <p:nvPr/>
        </p:nvPicPr>
        <p:blipFill>
          <a:blip r:embed="rId3"/>
          <a:stretch>
            <a:fillRect/>
          </a:stretch>
        </p:blipFill>
        <p:spPr>
          <a:xfrm>
            <a:off x="69196" y="2271977"/>
            <a:ext cx="2544317" cy="1795116"/>
          </a:xfrm>
          <a:prstGeom prst="rect">
            <a:avLst/>
          </a:prstGeom>
        </p:spPr>
      </p:pic>
      <p:pic>
        <p:nvPicPr>
          <p:cNvPr id="1026" name="Picture 2">
            <a:extLst>
              <a:ext uri="{FF2B5EF4-FFF2-40B4-BE49-F238E27FC236}">
                <a16:creationId xmlns:a16="http://schemas.microsoft.com/office/drawing/2014/main" id="{F01844C9-9C62-BD61-8F09-ABCEF5338D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1448" y="2060941"/>
            <a:ext cx="3293383" cy="20473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C03B269-6985-6B2E-781C-F6A58CE91064}"/>
              </a:ext>
            </a:extLst>
          </p:cNvPr>
          <p:cNvPicPr>
            <a:picLocks noChangeAspect="1"/>
          </p:cNvPicPr>
          <p:nvPr/>
        </p:nvPicPr>
        <p:blipFill>
          <a:blip r:embed="rId5"/>
          <a:stretch>
            <a:fillRect/>
          </a:stretch>
        </p:blipFill>
        <p:spPr>
          <a:xfrm>
            <a:off x="3104147" y="1992132"/>
            <a:ext cx="2291055" cy="2187439"/>
          </a:xfrm>
          <a:prstGeom prst="rect">
            <a:avLst/>
          </a:prstGeom>
        </p:spPr>
      </p:pic>
      <p:sp>
        <p:nvSpPr>
          <p:cNvPr id="7" name="TextBox 6">
            <a:extLst>
              <a:ext uri="{FF2B5EF4-FFF2-40B4-BE49-F238E27FC236}">
                <a16:creationId xmlns:a16="http://schemas.microsoft.com/office/drawing/2014/main" id="{A99F6629-E46E-D4CF-5C9F-CCAFFF34B4FF}"/>
              </a:ext>
            </a:extLst>
          </p:cNvPr>
          <p:cNvSpPr txBox="1"/>
          <p:nvPr/>
        </p:nvSpPr>
        <p:spPr>
          <a:xfrm>
            <a:off x="5885836" y="3984742"/>
            <a:ext cx="2654969" cy="369332"/>
          </a:xfrm>
          <a:prstGeom prst="rect">
            <a:avLst/>
          </a:prstGeom>
          <a:noFill/>
        </p:spPr>
        <p:txBody>
          <a:bodyPr wrap="square" rtlCol="0">
            <a:spAutoFit/>
          </a:bodyPr>
          <a:lstStyle/>
          <a:p>
            <a:r>
              <a:rPr lang="en-US" dirty="0"/>
              <a:t>Example of YOLO </a:t>
            </a:r>
            <a:r>
              <a:rPr lang="en-US" dirty="0" err="1"/>
              <a:t>bbox</a:t>
            </a:r>
            <a:endParaRPr lang="en-US" dirty="0"/>
          </a:p>
        </p:txBody>
      </p:sp>
    </p:spTree>
    <p:extLst>
      <p:ext uri="{BB962C8B-B14F-4D97-AF65-F5344CB8AC3E}">
        <p14:creationId xmlns:p14="http://schemas.microsoft.com/office/powerpoint/2010/main" val="2075451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18</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dirty="0"/>
              <a:t>Fine-tune Detail</a:t>
            </a:r>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B7D9E5BC-0F80-90CA-C1FA-F9FB533D239D}"/>
              </a:ext>
            </a:extLst>
          </p:cNvPr>
          <p:cNvSpPr txBox="1"/>
          <p:nvPr/>
        </p:nvSpPr>
        <p:spPr>
          <a:xfrm>
            <a:off x="233352" y="907863"/>
            <a:ext cx="5419492"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Fine-tune from pre-trained weights</a:t>
            </a:r>
          </a:p>
          <a:p>
            <a:pPr marL="285750" indent="-285750">
              <a:buFont typeface="Arial" panose="020B0604020202020204" pitchFamily="34" charset="0"/>
              <a:buChar char="•"/>
            </a:pPr>
            <a:r>
              <a:rPr lang="en-US" dirty="0"/>
              <a:t>Optimizer: SGD(</a:t>
            </a:r>
            <a:r>
              <a:rPr lang="en-US" dirty="0" err="1"/>
              <a:t>lr</a:t>
            </a:r>
            <a:r>
              <a:rPr lang="en-US" dirty="0"/>
              <a:t>=0.01)</a:t>
            </a:r>
          </a:p>
          <a:p>
            <a:pPr marL="285750" indent="-285750">
              <a:buFont typeface="Arial" panose="020B0604020202020204" pitchFamily="34" charset="0"/>
              <a:buChar char="•"/>
            </a:pPr>
            <a:r>
              <a:rPr lang="en-US" dirty="0"/>
              <a:t>Train dataset: 12880 images</a:t>
            </a:r>
          </a:p>
          <a:p>
            <a:pPr marL="285750" indent="-285750">
              <a:buFont typeface="Arial" panose="020B0604020202020204" pitchFamily="34" charset="0"/>
              <a:buChar char="•"/>
            </a:pPr>
            <a:r>
              <a:rPr lang="en-US" dirty="0"/>
              <a:t>Batch size: 16</a:t>
            </a:r>
          </a:p>
          <a:p>
            <a:pPr marL="285750" indent="-285750">
              <a:buFont typeface="Arial" panose="020B0604020202020204" pitchFamily="34" charset="0"/>
              <a:buChar char="•"/>
            </a:pPr>
            <a:r>
              <a:rPr lang="en-US" dirty="0"/>
              <a:t>Epochs: 30</a:t>
            </a:r>
          </a:p>
          <a:p>
            <a:pPr marL="285750" indent="-285750">
              <a:buFont typeface="Arial" panose="020B0604020202020204" pitchFamily="34" charset="0"/>
              <a:buChar char="•"/>
            </a:pPr>
            <a:r>
              <a:rPr lang="en-US" dirty="0"/>
              <a:t>Training time: 1.395 hours</a:t>
            </a:r>
          </a:p>
          <a:p>
            <a:pPr marL="285750" indent="-285750">
              <a:buFont typeface="Arial" panose="020B0604020202020204" pitchFamily="34" charset="0"/>
              <a:buChar char="•"/>
            </a:pPr>
            <a:r>
              <a:rPr lang="en-US" dirty="0"/>
              <a:t>Device: NVIDIA A100-SXM4-40GB</a:t>
            </a:r>
          </a:p>
          <a:p>
            <a:pPr marL="285750" indent="-285750">
              <a:buFont typeface="Arial" panose="020B0604020202020204" pitchFamily="34" charset="0"/>
              <a:buChar char="•"/>
            </a:pPr>
            <a:r>
              <a:rPr lang="en-US" dirty="0"/>
              <a:t>Model weight size: 6.2MB</a:t>
            </a:r>
          </a:p>
          <a:p>
            <a:endParaRPr lang="en-US" dirty="0"/>
          </a:p>
        </p:txBody>
      </p:sp>
      <p:pic>
        <p:nvPicPr>
          <p:cNvPr id="9" name="Picture 8">
            <a:extLst>
              <a:ext uri="{FF2B5EF4-FFF2-40B4-BE49-F238E27FC236}">
                <a16:creationId xmlns:a16="http://schemas.microsoft.com/office/drawing/2014/main" id="{E6D3D40D-7F39-D890-C05A-D9F22B291359}"/>
              </a:ext>
            </a:extLst>
          </p:cNvPr>
          <p:cNvPicPr>
            <a:picLocks noChangeAspect="1"/>
          </p:cNvPicPr>
          <p:nvPr/>
        </p:nvPicPr>
        <p:blipFill>
          <a:blip r:embed="rId3"/>
          <a:stretch>
            <a:fillRect/>
          </a:stretch>
        </p:blipFill>
        <p:spPr>
          <a:xfrm>
            <a:off x="6195553" y="3350"/>
            <a:ext cx="1809027" cy="1809027"/>
          </a:xfrm>
          <a:prstGeom prst="rect">
            <a:avLst/>
          </a:prstGeom>
        </p:spPr>
      </p:pic>
      <p:pic>
        <p:nvPicPr>
          <p:cNvPr id="11" name="Picture 10">
            <a:extLst>
              <a:ext uri="{FF2B5EF4-FFF2-40B4-BE49-F238E27FC236}">
                <a16:creationId xmlns:a16="http://schemas.microsoft.com/office/drawing/2014/main" id="{3FB672B6-046E-0571-F4E6-70ABE86DB381}"/>
              </a:ext>
            </a:extLst>
          </p:cNvPr>
          <p:cNvPicPr>
            <a:picLocks noChangeAspect="1"/>
          </p:cNvPicPr>
          <p:nvPr/>
        </p:nvPicPr>
        <p:blipFill>
          <a:blip r:embed="rId4"/>
          <a:stretch>
            <a:fillRect/>
          </a:stretch>
        </p:blipFill>
        <p:spPr>
          <a:xfrm>
            <a:off x="6204483" y="3337179"/>
            <a:ext cx="1809027" cy="1809027"/>
          </a:xfrm>
          <a:prstGeom prst="rect">
            <a:avLst/>
          </a:prstGeom>
        </p:spPr>
      </p:pic>
      <p:pic>
        <p:nvPicPr>
          <p:cNvPr id="18" name="Picture 17">
            <a:extLst>
              <a:ext uri="{FF2B5EF4-FFF2-40B4-BE49-F238E27FC236}">
                <a16:creationId xmlns:a16="http://schemas.microsoft.com/office/drawing/2014/main" id="{AF936513-74AF-3684-177E-E046B4791C79}"/>
              </a:ext>
            </a:extLst>
          </p:cNvPr>
          <p:cNvPicPr>
            <a:picLocks noChangeAspect="1"/>
          </p:cNvPicPr>
          <p:nvPr/>
        </p:nvPicPr>
        <p:blipFill>
          <a:blip r:embed="rId5"/>
          <a:stretch>
            <a:fillRect/>
          </a:stretch>
        </p:blipFill>
        <p:spPr>
          <a:xfrm>
            <a:off x="6200903" y="1720464"/>
            <a:ext cx="1809027" cy="1809027"/>
          </a:xfrm>
          <a:prstGeom prst="rect">
            <a:avLst/>
          </a:prstGeom>
        </p:spPr>
      </p:pic>
    </p:spTree>
    <p:extLst>
      <p:ext uri="{BB962C8B-B14F-4D97-AF65-F5344CB8AC3E}">
        <p14:creationId xmlns:p14="http://schemas.microsoft.com/office/powerpoint/2010/main" val="757989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ECC54-1278-D2A4-2305-ED3F6E66A0A1}"/>
              </a:ext>
            </a:extLst>
          </p:cNvPr>
          <p:cNvSpPr>
            <a:spLocks noGrp="1"/>
          </p:cNvSpPr>
          <p:nvPr>
            <p:ph type="sldNum" sz="quarter" idx="7"/>
          </p:nvPr>
        </p:nvSpPr>
        <p:spPr/>
        <p:txBody>
          <a:bodyPr/>
          <a:lstStyle/>
          <a:p>
            <a:fld id="{B6F15528-21DE-4FAA-801E-634DDDAF4B2B}" type="slidenum">
              <a:rPr lang="en-US" smtClean="0"/>
              <a:t>19</a:t>
            </a:fld>
            <a:endParaRPr lang="en-US"/>
          </a:p>
        </p:txBody>
      </p:sp>
      <p:sp>
        <p:nvSpPr>
          <p:cNvPr id="5" name="object 2">
            <a:extLst>
              <a:ext uri="{FF2B5EF4-FFF2-40B4-BE49-F238E27FC236}">
                <a16:creationId xmlns:a16="http://schemas.microsoft.com/office/drawing/2014/main" id="{EC57DC65-C2F8-7F91-768D-51E17885FD0B}"/>
              </a:ext>
            </a:extLst>
          </p:cNvPr>
          <p:cNvSpPr txBox="1">
            <a:spLocks/>
          </p:cNvSpPr>
          <p:nvPr/>
        </p:nvSpPr>
        <p:spPr>
          <a:xfrm>
            <a:off x="204249" y="193009"/>
            <a:ext cx="8867562"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YOLOv8 fine-tuning on the enhanced image</a:t>
            </a:r>
            <a:endParaRPr lang="en-US" kern="0" dirty="0"/>
          </a:p>
        </p:txBody>
      </p:sp>
      <p:sp>
        <p:nvSpPr>
          <p:cNvPr id="8" name="TextBox 7">
            <a:extLst>
              <a:ext uri="{FF2B5EF4-FFF2-40B4-BE49-F238E27FC236}">
                <a16:creationId xmlns:a16="http://schemas.microsoft.com/office/drawing/2014/main" id="{EB6540C7-6D42-6125-BD72-FA13919C248D}"/>
              </a:ext>
            </a:extLst>
          </p:cNvPr>
          <p:cNvSpPr txBox="1"/>
          <p:nvPr/>
        </p:nvSpPr>
        <p:spPr>
          <a:xfrm>
            <a:off x="440512" y="941097"/>
            <a:ext cx="682388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Enhance images labeled as heavy blur (30%) using Super-resolution</a:t>
            </a:r>
          </a:p>
          <a:p>
            <a:pPr marL="285750" indent="-285750">
              <a:buFont typeface="Arial" panose="020B0604020202020204" pitchFamily="34" charset="0"/>
              <a:buChar char="•"/>
            </a:pPr>
            <a:r>
              <a:rPr lang="en-US" dirty="0"/>
              <a:t>Hypothesis: After applying super-resolution, the faces at long distances become clearer, thus, the detection rate increased</a:t>
            </a:r>
          </a:p>
          <a:p>
            <a:pPr marL="285750" indent="-285750">
              <a:buFont typeface="Arial" panose="020B0604020202020204" pitchFamily="34" charset="0"/>
              <a:buChar char="•"/>
            </a:pPr>
            <a:endParaRPr lang="en-US" dirty="0"/>
          </a:p>
        </p:txBody>
      </p:sp>
      <p:pic>
        <p:nvPicPr>
          <p:cNvPr id="2" name="Picture 1" descr="A picture containing outdoor, road, building, person&#10;&#10;Description automatically generated">
            <a:extLst>
              <a:ext uri="{FF2B5EF4-FFF2-40B4-BE49-F238E27FC236}">
                <a16:creationId xmlns:a16="http://schemas.microsoft.com/office/drawing/2014/main" id="{341A25E5-B100-60A2-C657-C2C1924DD0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273" y="2138757"/>
            <a:ext cx="3039979" cy="2279984"/>
          </a:xfrm>
          <a:prstGeom prst="rect">
            <a:avLst/>
          </a:prstGeom>
        </p:spPr>
      </p:pic>
      <p:pic>
        <p:nvPicPr>
          <p:cNvPr id="3" name="Picture 2">
            <a:extLst>
              <a:ext uri="{FF2B5EF4-FFF2-40B4-BE49-F238E27FC236}">
                <a16:creationId xmlns:a16="http://schemas.microsoft.com/office/drawing/2014/main" id="{DC7808B3-00B2-E155-11D5-CFDD4FC5341E}"/>
              </a:ext>
            </a:extLst>
          </p:cNvPr>
          <p:cNvPicPr>
            <a:picLocks noChangeAspect="1"/>
          </p:cNvPicPr>
          <p:nvPr/>
        </p:nvPicPr>
        <p:blipFill>
          <a:blip r:embed="rId4"/>
          <a:stretch>
            <a:fillRect/>
          </a:stretch>
        </p:blipFill>
        <p:spPr>
          <a:xfrm>
            <a:off x="4674125" y="2138757"/>
            <a:ext cx="3039979" cy="2279984"/>
          </a:xfrm>
          <a:prstGeom prst="rect">
            <a:avLst/>
          </a:prstGeom>
        </p:spPr>
      </p:pic>
    </p:spTree>
    <p:extLst>
      <p:ext uri="{BB962C8B-B14F-4D97-AF65-F5344CB8AC3E}">
        <p14:creationId xmlns:p14="http://schemas.microsoft.com/office/powerpoint/2010/main" val="3541024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3957" y="267854"/>
            <a:ext cx="2323465" cy="443711"/>
          </a:xfrm>
          <a:prstGeom prst="rect">
            <a:avLst/>
          </a:prstGeom>
        </p:spPr>
        <p:txBody>
          <a:bodyPr vert="horz" wrap="square" lIns="0" tIns="12700" rIns="0" bIns="0" rtlCol="0" anchor="t">
            <a:spAutoFit/>
          </a:bodyPr>
          <a:lstStyle/>
          <a:p>
            <a:pPr marL="12700">
              <a:spcBef>
                <a:spcPts val="100"/>
              </a:spcBef>
            </a:pPr>
            <a:r>
              <a:rPr lang="en-US" spc="-5"/>
              <a:t>Outline</a:t>
            </a:r>
            <a:endParaRPr spc="-5"/>
          </a:p>
        </p:txBody>
      </p:sp>
      <p:sp>
        <p:nvSpPr>
          <p:cNvPr id="3" name="object 3"/>
          <p:cNvSpPr txBox="1"/>
          <p:nvPr/>
        </p:nvSpPr>
        <p:spPr>
          <a:xfrm>
            <a:off x="398089" y="938788"/>
            <a:ext cx="4558665" cy="4045338"/>
          </a:xfrm>
          <a:prstGeom prst="rect">
            <a:avLst/>
          </a:prstGeom>
        </p:spPr>
        <p:txBody>
          <a:bodyPr vert="horz" wrap="square" lIns="0" tIns="66675" rIns="0" bIns="0" rtlCol="0" anchor="t">
            <a:spAutoFit/>
          </a:bodyPr>
          <a:lstStyle/>
          <a:p>
            <a:pPr marL="298450" indent="-285750">
              <a:spcBef>
                <a:spcPts val="525"/>
              </a:spcBef>
              <a:buFont typeface="Arial"/>
              <a:buChar char="•"/>
              <a:tabLst>
                <a:tab pos="469265" algn="l"/>
              </a:tabLst>
            </a:pPr>
            <a:r>
              <a:rPr lang="en-US" spc="-5">
                <a:latin typeface="Arial"/>
                <a:cs typeface="Arial"/>
              </a:rPr>
              <a:t>What is long distance?</a:t>
            </a:r>
          </a:p>
          <a:p>
            <a:pPr marL="298450" indent="-285750">
              <a:spcBef>
                <a:spcPts val="525"/>
              </a:spcBef>
              <a:buFont typeface="Arial"/>
              <a:buChar char="•"/>
              <a:tabLst>
                <a:tab pos="469265" algn="l"/>
              </a:tabLst>
            </a:pPr>
            <a:r>
              <a:rPr lang="en-US" spc="-5" dirty="0">
                <a:latin typeface="Arial"/>
                <a:cs typeface="Arial"/>
              </a:rPr>
              <a:t>Motivation</a:t>
            </a:r>
            <a:endParaRPr lang="en-US" dirty="0">
              <a:latin typeface="Arial"/>
              <a:cs typeface="Arial"/>
            </a:endParaRPr>
          </a:p>
          <a:p>
            <a:pPr marL="298450" indent="-285750">
              <a:spcBef>
                <a:spcPts val="525"/>
              </a:spcBef>
              <a:buFont typeface="Arial"/>
              <a:buChar char="•"/>
              <a:tabLst>
                <a:tab pos="469265" algn="l"/>
              </a:tabLst>
            </a:pPr>
            <a:r>
              <a:rPr lang="en-US" spc="-5" dirty="0">
                <a:latin typeface="Arial"/>
                <a:cs typeface="Arial"/>
              </a:rPr>
              <a:t>Challenges</a:t>
            </a:r>
            <a:endParaRPr lang="en-US" dirty="0">
              <a:latin typeface="Arial"/>
              <a:cs typeface="Arial"/>
            </a:endParaRPr>
          </a:p>
          <a:p>
            <a:pPr marL="298450" indent="-285750">
              <a:spcBef>
                <a:spcPts val="525"/>
              </a:spcBef>
              <a:buFont typeface="Arial"/>
              <a:buChar char="•"/>
              <a:tabLst>
                <a:tab pos="469265" algn="l"/>
              </a:tabLst>
            </a:pPr>
            <a:r>
              <a:rPr lang="en-US" altLang="zh-TW" spc="-5">
                <a:latin typeface="Arial"/>
                <a:ea typeface="新細明體"/>
                <a:cs typeface="Arial"/>
              </a:rPr>
              <a:t>Background</a:t>
            </a:r>
          </a:p>
          <a:p>
            <a:pPr marL="298450" indent="-285750">
              <a:spcBef>
                <a:spcPts val="525"/>
              </a:spcBef>
              <a:buFont typeface="Arial"/>
              <a:buChar char="•"/>
              <a:tabLst>
                <a:tab pos="469265" algn="l"/>
              </a:tabLst>
            </a:pPr>
            <a:r>
              <a:rPr lang="en-US" spc="-5" dirty="0">
                <a:latin typeface="Arial"/>
                <a:ea typeface="MS PGothic"/>
                <a:cs typeface="Arial"/>
              </a:rPr>
              <a:t>Data</a:t>
            </a:r>
            <a:endParaRPr lang="en-US" dirty="0">
              <a:latin typeface="Calibri"/>
              <a:ea typeface="MS PGothic"/>
              <a:cs typeface="Calibri"/>
            </a:endParaRPr>
          </a:p>
          <a:p>
            <a:pPr marL="298450" indent="-285750">
              <a:spcBef>
                <a:spcPts val="525"/>
              </a:spcBef>
              <a:buFont typeface="Arial"/>
              <a:buChar char="•"/>
              <a:tabLst>
                <a:tab pos="469265" algn="l"/>
              </a:tabLst>
            </a:pPr>
            <a:r>
              <a:rPr lang="en-US" spc="-5" dirty="0">
                <a:latin typeface="Arial"/>
                <a:cs typeface="Arial"/>
              </a:rPr>
              <a:t>Methodology</a:t>
            </a:r>
          </a:p>
          <a:p>
            <a:pPr marL="298450" indent="-285750">
              <a:spcBef>
                <a:spcPts val="525"/>
              </a:spcBef>
              <a:buFont typeface="Arial"/>
              <a:buChar char="•"/>
              <a:tabLst>
                <a:tab pos="469265" algn="l"/>
              </a:tabLst>
            </a:pPr>
            <a:r>
              <a:rPr lang="en-US" spc="-5" dirty="0">
                <a:latin typeface="Arial"/>
                <a:cs typeface="Arial"/>
              </a:rPr>
              <a:t>Evaluation</a:t>
            </a:r>
          </a:p>
          <a:p>
            <a:pPr marL="298450" indent="-285750">
              <a:spcBef>
                <a:spcPts val="525"/>
              </a:spcBef>
              <a:buFont typeface="Arial"/>
              <a:buChar char="•"/>
              <a:tabLst>
                <a:tab pos="469265" algn="l"/>
              </a:tabLst>
            </a:pPr>
            <a:r>
              <a:rPr lang="en-US" spc="-5" dirty="0">
                <a:latin typeface="Arial"/>
                <a:ea typeface="MS PGothic"/>
                <a:cs typeface="Arial"/>
              </a:rPr>
              <a:t>Experiment</a:t>
            </a:r>
          </a:p>
          <a:p>
            <a:pPr marL="298450" indent="-285750">
              <a:spcBef>
                <a:spcPts val="525"/>
              </a:spcBef>
              <a:buFont typeface="Arial"/>
              <a:buChar char="•"/>
              <a:tabLst>
                <a:tab pos="469265" algn="l"/>
              </a:tabLst>
            </a:pPr>
            <a:r>
              <a:rPr lang="en-US" spc="-5" dirty="0">
                <a:latin typeface="Arial"/>
                <a:ea typeface="MS PGothic"/>
                <a:cs typeface="Arial"/>
              </a:rPr>
              <a:t>Result</a:t>
            </a:r>
          </a:p>
          <a:p>
            <a:pPr marL="298450" indent="-285750">
              <a:spcBef>
                <a:spcPts val="525"/>
              </a:spcBef>
              <a:buFont typeface="Arial"/>
              <a:buChar char="•"/>
              <a:tabLst>
                <a:tab pos="469265" algn="l"/>
              </a:tabLst>
            </a:pPr>
            <a:r>
              <a:rPr lang="en-US" spc="-5" dirty="0">
                <a:latin typeface="Arial"/>
                <a:ea typeface="MS PGothic"/>
                <a:cs typeface="Arial"/>
              </a:rPr>
              <a:t>Future Work</a:t>
            </a:r>
            <a:endParaRPr lang="en-US" dirty="0">
              <a:latin typeface="Calibri"/>
              <a:ea typeface="MS PGothic"/>
              <a:cs typeface="Calibri"/>
            </a:endParaRPr>
          </a:p>
          <a:p>
            <a:pPr marL="12700">
              <a:spcBef>
                <a:spcPts val="315"/>
              </a:spcBef>
              <a:tabLst>
                <a:tab pos="469265" algn="l"/>
              </a:tabLst>
            </a:pPr>
            <a:endParaRPr lang="en-US" spc="-5" dirty="0">
              <a:solidFill>
                <a:srgbClr val="595959"/>
              </a:solidFill>
              <a:latin typeface="Arial"/>
              <a:cs typeface="Arial"/>
            </a:endParaRPr>
          </a:p>
          <a:p>
            <a:pPr marL="12700">
              <a:spcBef>
                <a:spcPts val="315"/>
              </a:spcBef>
              <a:tabLst>
                <a:tab pos="469265" algn="l"/>
              </a:tabLst>
            </a:pPr>
            <a:endParaRPr lang="en-US" spc="-5" dirty="0">
              <a:solidFill>
                <a:srgbClr val="595959"/>
              </a:solidFill>
              <a:latin typeface="Arial"/>
              <a:cs typeface="Arial"/>
            </a:endParaRPr>
          </a:p>
        </p:txBody>
      </p:sp>
      <p:sp>
        <p:nvSpPr>
          <p:cNvPr id="4" name="Slide Number Placeholder 3">
            <a:extLst>
              <a:ext uri="{FF2B5EF4-FFF2-40B4-BE49-F238E27FC236}">
                <a16:creationId xmlns:a16="http://schemas.microsoft.com/office/drawing/2014/main" id="{5E78F5E7-4F2A-8E0A-DBCA-F5D84F803DF2}"/>
              </a:ext>
            </a:extLst>
          </p:cNvPr>
          <p:cNvSpPr>
            <a:spLocks noGrp="1"/>
          </p:cNvSpPr>
          <p:nvPr>
            <p:ph type="sldNum" sz="quarter" idx="7"/>
          </p:nvPr>
        </p:nvSpPr>
        <p:spPr/>
        <p:txBody>
          <a:bodyPr/>
          <a:lstStyle/>
          <a:p>
            <a:fld id="{B6F15528-21DE-4FAA-801E-634DDDAF4B2B}"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20</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8939750"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How Super Resolution Work?</a:t>
            </a:r>
            <a:endParaRPr lang="en-US" kern="0" dirty="0"/>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pic>
        <p:nvPicPr>
          <p:cNvPr id="3" name="Picture 2" descr="A picture containing outdoor, road, building, person&#10;&#10;Description automatically generated">
            <a:extLst>
              <a:ext uri="{FF2B5EF4-FFF2-40B4-BE49-F238E27FC236}">
                <a16:creationId xmlns:a16="http://schemas.microsoft.com/office/drawing/2014/main" id="{6A8FDE04-92A8-95AD-6417-6DF5BA9DD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532" y="724784"/>
            <a:ext cx="5043513" cy="3764570"/>
          </a:xfrm>
          <a:prstGeom prst="rect">
            <a:avLst/>
          </a:prstGeom>
        </p:spPr>
      </p:pic>
      <p:sp>
        <p:nvSpPr>
          <p:cNvPr id="19" name="TextBox 18">
            <a:extLst>
              <a:ext uri="{FF2B5EF4-FFF2-40B4-BE49-F238E27FC236}">
                <a16:creationId xmlns:a16="http://schemas.microsoft.com/office/drawing/2014/main" id="{FA095547-7D6A-6425-5F5A-6A811D132D1E}"/>
              </a:ext>
            </a:extLst>
          </p:cNvPr>
          <p:cNvSpPr txBox="1"/>
          <p:nvPr/>
        </p:nvSpPr>
        <p:spPr>
          <a:xfrm>
            <a:off x="3521675" y="4487047"/>
            <a:ext cx="16141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Original Image</a:t>
            </a:r>
            <a:endParaRPr lang="en-US"/>
          </a:p>
        </p:txBody>
      </p:sp>
    </p:spTree>
    <p:extLst>
      <p:ext uri="{BB962C8B-B14F-4D97-AF65-F5344CB8AC3E}">
        <p14:creationId xmlns:p14="http://schemas.microsoft.com/office/powerpoint/2010/main" val="150719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21</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8939750"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How Super Resolution Work?</a:t>
            </a:r>
            <a:endParaRPr lang="en-US" kern="0"/>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pic>
        <p:nvPicPr>
          <p:cNvPr id="3" name="Picture 2" descr="A picture containing outdoor, road, building, person&#10;&#10;Description automatically generated">
            <a:extLst>
              <a:ext uri="{FF2B5EF4-FFF2-40B4-BE49-F238E27FC236}">
                <a16:creationId xmlns:a16="http://schemas.microsoft.com/office/drawing/2014/main" id="{6A8FDE04-92A8-95AD-6417-6DF5BA9DD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532" y="724784"/>
            <a:ext cx="5043513" cy="3764570"/>
          </a:xfrm>
          <a:prstGeom prst="rect">
            <a:avLst/>
          </a:prstGeom>
        </p:spPr>
      </p:pic>
      <p:pic>
        <p:nvPicPr>
          <p:cNvPr id="5" name="Picture 6">
            <a:extLst>
              <a:ext uri="{FF2B5EF4-FFF2-40B4-BE49-F238E27FC236}">
                <a16:creationId xmlns:a16="http://schemas.microsoft.com/office/drawing/2014/main" id="{D3879567-CCC3-6CBC-AEB2-51C058FB8BBF}"/>
              </a:ext>
            </a:extLst>
          </p:cNvPr>
          <p:cNvPicPr>
            <a:picLocks noChangeAspect="1"/>
          </p:cNvPicPr>
          <p:nvPr/>
        </p:nvPicPr>
        <p:blipFill>
          <a:blip r:embed="rId4"/>
          <a:stretch>
            <a:fillRect/>
          </a:stretch>
        </p:blipFill>
        <p:spPr>
          <a:xfrm>
            <a:off x="4382815" y="2829253"/>
            <a:ext cx="575443" cy="582012"/>
          </a:xfrm>
          <a:prstGeom prst="rect">
            <a:avLst/>
          </a:prstGeom>
        </p:spPr>
      </p:pic>
      <p:pic>
        <p:nvPicPr>
          <p:cNvPr id="7" name="Picture 7" descr="A picture containing indoor, blurry&#10;&#10;Description automatically generated">
            <a:extLst>
              <a:ext uri="{FF2B5EF4-FFF2-40B4-BE49-F238E27FC236}">
                <a16:creationId xmlns:a16="http://schemas.microsoft.com/office/drawing/2014/main" id="{1AE41FEE-78E8-B65F-8D72-AD70DB59BAC7}"/>
              </a:ext>
            </a:extLst>
          </p:cNvPr>
          <p:cNvPicPr>
            <a:picLocks noChangeAspect="1"/>
          </p:cNvPicPr>
          <p:nvPr/>
        </p:nvPicPr>
        <p:blipFill>
          <a:blip r:embed="rId5"/>
          <a:stretch>
            <a:fillRect/>
          </a:stretch>
        </p:blipFill>
        <p:spPr>
          <a:xfrm>
            <a:off x="2819401" y="2868668"/>
            <a:ext cx="575443" cy="582012"/>
          </a:xfrm>
          <a:prstGeom prst="rect">
            <a:avLst/>
          </a:prstGeom>
        </p:spPr>
      </p:pic>
      <p:pic>
        <p:nvPicPr>
          <p:cNvPr id="8" name="Picture 8">
            <a:extLst>
              <a:ext uri="{FF2B5EF4-FFF2-40B4-BE49-F238E27FC236}">
                <a16:creationId xmlns:a16="http://schemas.microsoft.com/office/drawing/2014/main" id="{6AF2E542-721D-5989-C375-82DFC0406894}"/>
              </a:ext>
            </a:extLst>
          </p:cNvPr>
          <p:cNvPicPr>
            <a:picLocks noChangeAspect="1"/>
          </p:cNvPicPr>
          <p:nvPr/>
        </p:nvPicPr>
        <p:blipFill>
          <a:blip r:embed="rId6"/>
          <a:stretch>
            <a:fillRect/>
          </a:stretch>
        </p:blipFill>
        <p:spPr>
          <a:xfrm>
            <a:off x="1275693" y="2487667"/>
            <a:ext cx="575444" cy="582013"/>
          </a:xfrm>
          <a:prstGeom prst="rect">
            <a:avLst/>
          </a:prstGeom>
        </p:spPr>
      </p:pic>
      <p:pic>
        <p:nvPicPr>
          <p:cNvPr id="9" name="Picture 10" descr="A picture containing blurry, spectacles, goggles, image&#10;&#10;Description automatically generated">
            <a:extLst>
              <a:ext uri="{FF2B5EF4-FFF2-40B4-BE49-F238E27FC236}">
                <a16:creationId xmlns:a16="http://schemas.microsoft.com/office/drawing/2014/main" id="{DC6C3A46-D87A-6624-EF33-58EA22DB32A0}"/>
              </a:ext>
            </a:extLst>
          </p:cNvPr>
          <p:cNvPicPr>
            <a:picLocks noChangeAspect="1"/>
          </p:cNvPicPr>
          <p:nvPr/>
        </p:nvPicPr>
        <p:blipFill>
          <a:blip r:embed="rId7"/>
          <a:stretch>
            <a:fillRect/>
          </a:stretch>
        </p:blipFill>
        <p:spPr>
          <a:xfrm>
            <a:off x="3798176" y="2704441"/>
            <a:ext cx="575442" cy="582011"/>
          </a:xfrm>
          <a:prstGeom prst="rect">
            <a:avLst/>
          </a:prstGeom>
        </p:spPr>
      </p:pic>
      <p:pic>
        <p:nvPicPr>
          <p:cNvPr id="11" name="Picture 11">
            <a:extLst>
              <a:ext uri="{FF2B5EF4-FFF2-40B4-BE49-F238E27FC236}">
                <a16:creationId xmlns:a16="http://schemas.microsoft.com/office/drawing/2014/main" id="{B3ADFBE8-7BE1-ABD1-97AF-D1F506C2C331}"/>
              </a:ext>
            </a:extLst>
          </p:cNvPr>
          <p:cNvPicPr>
            <a:picLocks noChangeAspect="1"/>
          </p:cNvPicPr>
          <p:nvPr/>
        </p:nvPicPr>
        <p:blipFill>
          <a:blip r:embed="rId8"/>
          <a:stretch>
            <a:fillRect/>
          </a:stretch>
        </p:blipFill>
        <p:spPr>
          <a:xfrm>
            <a:off x="6504590" y="1837339"/>
            <a:ext cx="575443" cy="582012"/>
          </a:xfrm>
          <a:prstGeom prst="rect">
            <a:avLst/>
          </a:prstGeom>
        </p:spPr>
      </p:pic>
      <p:pic>
        <p:nvPicPr>
          <p:cNvPr id="12" name="Picture 12" descr="A picture containing blurry, indoor, image&#10;&#10;Description automatically generated">
            <a:extLst>
              <a:ext uri="{FF2B5EF4-FFF2-40B4-BE49-F238E27FC236}">
                <a16:creationId xmlns:a16="http://schemas.microsoft.com/office/drawing/2014/main" id="{00577E11-5FA6-6789-AE6F-AF40B0E885BF}"/>
              </a:ext>
            </a:extLst>
          </p:cNvPr>
          <p:cNvPicPr>
            <a:picLocks noChangeAspect="1"/>
          </p:cNvPicPr>
          <p:nvPr/>
        </p:nvPicPr>
        <p:blipFill>
          <a:blip r:embed="rId9"/>
          <a:stretch>
            <a:fillRect/>
          </a:stretch>
        </p:blipFill>
        <p:spPr>
          <a:xfrm>
            <a:off x="2241331" y="1916167"/>
            <a:ext cx="575442" cy="582011"/>
          </a:xfrm>
          <a:prstGeom prst="rect">
            <a:avLst/>
          </a:prstGeom>
        </p:spPr>
      </p:pic>
      <p:pic>
        <p:nvPicPr>
          <p:cNvPr id="13" name="Picture 14">
            <a:extLst>
              <a:ext uri="{FF2B5EF4-FFF2-40B4-BE49-F238E27FC236}">
                <a16:creationId xmlns:a16="http://schemas.microsoft.com/office/drawing/2014/main" id="{A2BDC3A1-ACAF-660A-9FF8-F4FCDC73FE7B}"/>
              </a:ext>
            </a:extLst>
          </p:cNvPr>
          <p:cNvPicPr>
            <a:picLocks noChangeAspect="1"/>
          </p:cNvPicPr>
          <p:nvPr/>
        </p:nvPicPr>
        <p:blipFill>
          <a:blip r:embed="rId10"/>
          <a:stretch>
            <a:fillRect/>
          </a:stretch>
        </p:blipFill>
        <p:spPr>
          <a:xfrm>
            <a:off x="4836073" y="1909598"/>
            <a:ext cx="575442" cy="582011"/>
          </a:xfrm>
          <a:prstGeom prst="rect">
            <a:avLst/>
          </a:prstGeom>
        </p:spPr>
      </p:pic>
      <p:pic>
        <p:nvPicPr>
          <p:cNvPr id="15" name="Picture 15">
            <a:extLst>
              <a:ext uri="{FF2B5EF4-FFF2-40B4-BE49-F238E27FC236}">
                <a16:creationId xmlns:a16="http://schemas.microsoft.com/office/drawing/2014/main" id="{1ABC0071-04B2-B253-3424-84425C467D94}"/>
              </a:ext>
            </a:extLst>
          </p:cNvPr>
          <p:cNvPicPr>
            <a:picLocks noChangeAspect="1"/>
          </p:cNvPicPr>
          <p:nvPr/>
        </p:nvPicPr>
        <p:blipFill>
          <a:blip r:embed="rId11"/>
          <a:stretch>
            <a:fillRect/>
          </a:stretch>
        </p:blipFill>
        <p:spPr>
          <a:xfrm>
            <a:off x="3108434" y="1725667"/>
            <a:ext cx="575443" cy="582011"/>
          </a:xfrm>
          <a:prstGeom prst="rect">
            <a:avLst/>
          </a:prstGeom>
        </p:spPr>
      </p:pic>
      <p:pic>
        <p:nvPicPr>
          <p:cNvPr id="16" name="Picture 16">
            <a:extLst>
              <a:ext uri="{FF2B5EF4-FFF2-40B4-BE49-F238E27FC236}">
                <a16:creationId xmlns:a16="http://schemas.microsoft.com/office/drawing/2014/main" id="{ED58A510-A5E3-7426-4236-FDED557DE221}"/>
              </a:ext>
            </a:extLst>
          </p:cNvPr>
          <p:cNvPicPr>
            <a:picLocks noChangeAspect="1"/>
          </p:cNvPicPr>
          <p:nvPr/>
        </p:nvPicPr>
        <p:blipFill>
          <a:blip r:embed="rId12"/>
          <a:stretch>
            <a:fillRect/>
          </a:stretch>
        </p:blipFill>
        <p:spPr>
          <a:xfrm>
            <a:off x="3804745" y="1640271"/>
            <a:ext cx="575443" cy="582012"/>
          </a:xfrm>
          <a:prstGeom prst="rect">
            <a:avLst/>
          </a:prstGeom>
        </p:spPr>
      </p:pic>
      <p:sp>
        <p:nvSpPr>
          <p:cNvPr id="17" name="TextBox 16">
            <a:extLst>
              <a:ext uri="{FF2B5EF4-FFF2-40B4-BE49-F238E27FC236}">
                <a16:creationId xmlns:a16="http://schemas.microsoft.com/office/drawing/2014/main" id="{98048134-5B9A-8CCB-6EAA-C92433C79268}"/>
              </a:ext>
            </a:extLst>
          </p:cNvPr>
          <p:cNvSpPr txBox="1"/>
          <p:nvPr/>
        </p:nvSpPr>
        <p:spPr>
          <a:xfrm>
            <a:off x="2529052" y="4541179"/>
            <a:ext cx="48389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retinaface_resnet50: Detected faces</a:t>
            </a:r>
            <a:endParaRPr lang="en-US" dirty="0"/>
          </a:p>
        </p:txBody>
      </p:sp>
    </p:spTree>
    <p:extLst>
      <p:ext uri="{BB962C8B-B14F-4D97-AF65-F5344CB8AC3E}">
        <p14:creationId xmlns:p14="http://schemas.microsoft.com/office/powerpoint/2010/main" val="287655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84FB668-70CE-85FF-F3F5-6C3EE46B42C8}"/>
              </a:ext>
            </a:extLst>
          </p:cNvPr>
          <p:cNvPicPr>
            <a:picLocks noChangeAspect="1"/>
          </p:cNvPicPr>
          <p:nvPr/>
        </p:nvPicPr>
        <p:blipFill>
          <a:blip r:embed="rId3"/>
          <a:stretch>
            <a:fillRect/>
          </a:stretch>
        </p:blipFill>
        <p:spPr>
          <a:xfrm>
            <a:off x="1849470" y="724785"/>
            <a:ext cx="5056651" cy="3764570"/>
          </a:xfrm>
          <a:prstGeom prst="rect">
            <a:avLst/>
          </a:prstGeom>
        </p:spPr>
      </p:pic>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22</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8939750"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How Super Resolution Work?</a:t>
            </a:r>
            <a:endParaRPr lang="en-US" kern="0"/>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pic>
        <p:nvPicPr>
          <p:cNvPr id="5" name="Picture 6">
            <a:extLst>
              <a:ext uri="{FF2B5EF4-FFF2-40B4-BE49-F238E27FC236}">
                <a16:creationId xmlns:a16="http://schemas.microsoft.com/office/drawing/2014/main" id="{D3879567-CCC3-6CBC-AEB2-51C058FB8BBF}"/>
              </a:ext>
            </a:extLst>
          </p:cNvPr>
          <p:cNvPicPr>
            <a:picLocks noChangeAspect="1"/>
          </p:cNvPicPr>
          <p:nvPr/>
        </p:nvPicPr>
        <p:blipFill>
          <a:blip r:embed="rId4"/>
          <a:stretch>
            <a:fillRect/>
          </a:stretch>
        </p:blipFill>
        <p:spPr>
          <a:xfrm>
            <a:off x="4382815" y="2829253"/>
            <a:ext cx="575443" cy="582012"/>
          </a:xfrm>
          <a:prstGeom prst="rect">
            <a:avLst/>
          </a:prstGeom>
        </p:spPr>
      </p:pic>
      <p:pic>
        <p:nvPicPr>
          <p:cNvPr id="7" name="Picture 7" descr="A picture containing indoor, blurry&#10;&#10;Description automatically generated">
            <a:extLst>
              <a:ext uri="{FF2B5EF4-FFF2-40B4-BE49-F238E27FC236}">
                <a16:creationId xmlns:a16="http://schemas.microsoft.com/office/drawing/2014/main" id="{1AE41FEE-78E8-B65F-8D72-AD70DB59BAC7}"/>
              </a:ext>
            </a:extLst>
          </p:cNvPr>
          <p:cNvPicPr>
            <a:picLocks noChangeAspect="1"/>
          </p:cNvPicPr>
          <p:nvPr/>
        </p:nvPicPr>
        <p:blipFill>
          <a:blip r:embed="rId5"/>
          <a:stretch>
            <a:fillRect/>
          </a:stretch>
        </p:blipFill>
        <p:spPr>
          <a:xfrm>
            <a:off x="2819401" y="2868668"/>
            <a:ext cx="575443" cy="582012"/>
          </a:xfrm>
          <a:prstGeom prst="rect">
            <a:avLst/>
          </a:prstGeom>
        </p:spPr>
      </p:pic>
      <p:pic>
        <p:nvPicPr>
          <p:cNvPr id="8" name="Picture 8">
            <a:extLst>
              <a:ext uri="{FF2B5EF4-FFF2-40B4-BE49-F238E27FC236}">
                <a16:creationId xmlns:a16="http://schemas.microsoft.com/office/drawing/2014/main" id="{6AF2E542-721D-5989-C375-82DFC0406894}"/>
              </a:ext>
            </a:extLst>
          </p:cNvPr>
          <p:cNvPicPr>
            <a:picLocks noChangeAspect="1"/>
          </p:cNvPicPr>
          <p:nvPr/>
        </p:nvPicPr>
        <p:blipFill>
          <a:blip r:embed="rId6"/>
          <a:stretch>
            <a:fillRect/>
          </a:stretch>
        </p:blipFill>
        <p:spPr>
          <a:xfrm>
            <a:off x="1275693" y="2487667"/>
            <a:ext cx="575444" cy="582013"/>
          </a:xfrm>
          <a:prstGeom prst="rect">
            <a:avLst/>
          </a:prstGeom>
        </p:spPr>
      </p:pic>
      <p:pic>
        <p:nvPicPr>
          <p:cNvPr id="9" name="Picture 10" descr="A picture containing blurry, spectacles, goggles, image&#10;&#10;Description automatically generated">
            <a:extLst>
              <a:ext uri="{FF2B5EF4-FFF2-40B4-BE49-F238E27FC236}">
                <a16:creationId xmlns:a16="http://schemas.microsoft.com/office/drawing/2014/main" id="{DC6C3A46-D87A-6624-EF33-58EA22DB32A0}"/>
              </a:ext>
            </a:extLst>
          </p:cNvPr>
          <p:cNvPicPr>
            <a:picLocks noChangeAspect="1"/>
          </p:cNvPicPr>
          <p:nvPr/>
        </p:nvPicPr>
        <p:blipFill>
          <a:blip r:embed="rId7"/>
          <a:stretch>
            <a:fillRect/>
          </a:stretch>
        </p:blipFill>
        <p:spPr>
          <a:xfrm>
            <a:off x="3798176" y="2704441"/>
            <a:ext cx="575442" cy="582011"/>
          </a:xfrm>
          <a:prstGeom prst="rect">
            <a:avLst/>
          </a:prstGeom>
        </p:spPr>
      </p:pic>
      <p:pic>
        <p:nvPicPr>
          <p:cNvPr id="11" name="Picture 11">
            <a:extLst>
              <a:ext uri="{FF2B5EF4-FFF2-40B4-BE49-F238E27FC236}">
                <a16:creationId xmlns:a16="http://schemas.microsoft.com/office/drawing/2014/main" id="{B3ADFBE8-7BE1-ABD1-97AF-D1F506C2C331}"/>
              </a:ext>
            </a:extLst>
          </p:cNvPr>
          <p:cNvPicPr>
            <a:picLocks noChangeAspect="1"/>
          </p:cNvPicPr>
          <p:nvPr/>
        </p:nvPicPr>
        <p:blipFill>
          <a:blip r:embed="rId8"/>
          <a:stretch>
            <a:fillRect/>
          </a:stretch>
        </p:blipFill>
        <p:spPr>
          <a:xfrm>
            <a:off x="6504590" y="1837339"/>
            <a:ext cx="575443" cy="582012"/>
          </a:xfrm>
          <a:prstGeom prst="rect">
            <a:avLst/>
          </a:prstGeom>
        </p:spPr>
      </p:pic>
      <p:pic>
        <p:nvPicPr>
          <p:cNvPr id="12" name="Picture 12" descr="A picture containing blurry, indoor, image&#10;&#10;Description automatically generated">
            <a:extLst>
              <a:ext uri="{FF2B5EF4-FFF2-40B4-BE49-F238E27FC236}">
                <a16:creationId xmlns:a16="http://schemas.microsoft.com/office/drawing/2014/main" id="{00577E11-5FA6-6789-AE6F-AF40B0E885BF}"/>
              </a:ext>
            </a:extLst>
          </p:cNvPr>
          <p:cNvPicPr>
            <a:picLocks noChangeAspect="1"/>
          </p:cNvPicPr>
          <p:nvPr/>
        </p:nvPicPr>
        <p:blipFill>
          <a:blip r:embed="rId9"/>
          <a:stretch>
            <a:fillRect/>
          </a:stretch>
        </p:blipFill>
        <p:spPr>
          <a:xfrm>
            <a:off x="2241331" y="1916167"/>
            <a:ext cx="575442" cy="582011"/>
          </a:xfrm>
          <a:prstGeom prst="rect">
            <a:avLst/>
          </a:prstGeom>
        </p:spPr>
      </p:pic>
      <p:pic>
        <p:nvPicPr>
          <p:cNvPr id="13" name="Picture 14">
            <a:extLst>
              <a:ext uri="{FF2B5EF4-FFF2-40B4-BE49-F238E27FC236}">
                <a16:creationId xmlns:a16="http://schemas.microsoft.com/office/drawing/2014/main" id="{A2BDC3A1-ACAF-660A-9FF8-F4FCDC73FE7B}"/>
              </a:ext>
            </a:extLst>
          </p:cNvPr>
          <p:cNvPicPr>
            <a:picLocks noChangeAspect="1"/>
          </p:cNvPicPr>
          <p:nvPr/>
        </p:nvPicPr>
        <p:blipFill>
          <a:blip r:embed="rId10"/>
          <a:stretch>
            <a:fillRect/>
          </a:stretch>
        </p:blipFill>
        <p:spPr>
          <a:xfrm>
            <a:off x="4836073" y="1909598"/>
            <a:ext cx="575442" cy="582011"/>
          </a:xfrm>
          <a:prstGeom prst="rect">
            <a:avLst/>
          </a:prstGeom>
        </p:spPr>
      </p:pic>
      <p:pic>
        <p:nvPicPr>
          <p:cNvPr id="15" name="Picture 15">
            <a:extLst>
              <a:ext uri="{FF2B5EF4-FFF2-40B4-BE49-F238E27FC236}">
                <a16:creationId xmlns:a16="http://schemas.microsoft.com/office/drawing/2014/main" id="{1ABC0071-04B2-B253-3424-84425C467D94}"/>
              </a:ext>
            </a:extLst>
          </p:cNvPr>
          <p:cNvPicPr>
            <a:picLocks noChangeAspect="1"/>
          </p:cNvPicPr>
          <p:nvPr/>
        </p:nvPicPr>
        <p:blipFill>
          <a:blip r:embed="rId11"/>
          <a:stretch>
            <a:fillRect/>
          </a:stretch>
        </p:blipFill>
        <p:spPr>
          <a:xfrm>
            <a:off x="3108434" y="1725667"/>
            <a:ext cx="575443" cy="582011"/>
          </a:xfrm>
          <a:prstGeom prst="rect">
            <a:avLst/>
          </a:prstGeom>
        </p:spPr>
      </p:pic>
      <p:pic>
        <p:nvPicPr>
          <p:cNvPr id="16" name="Picture 16">
            <a:extLst>
              <a:ext uri="{FF2B5EF4-FFF2-40B4-BE49-F238E27FC236}">
                <a16:creationId xmlns:a16="http://schemas.microsoft.com/office/drawing/2014/main" id="{ED58A510-A5E3-7426-4236-FDED557DE221}"/>
              </a:ext>
            </a:extLst>
          </p:cNvPr>
          <p:cNvPicPr>
            <a:picLocks noChangeAspect="1"/>
          </p:cNvPicPr>
          <p:nvPr/>
        </p:nvPicPr>
        <p:blipFill>
          <a:blip r:embed="rId12"/>
          <a:stretch>
            <a:fillRect/>
          </a:stretch>
        </p:blipFill>
        <p:spPr>
          <a:xfrm>
            <a:off x="3804745" y="1640271"/>
            <a:ext cx="575443" cy="582012"/>
          </a:xfrm>
          <a:prstGeom prst="rect">
            <a:avLst/>
          </a:prstGeom>
        </p:spPr>
      </p:pic>
      <p:pic>
        <p:nvPicPr>
          <p:cNvPr id="17" name="Picture 17">
            <a:extLst>
              <a:ext uri="{FF2B5EF4-FFF2-40B4-BE49-F238E27FC236}">
                <a16:creationId xmlns:a16="http://schemas.microsoft.com/office/drawing/2014/main" id="{722D7A3A-EBD0-5AE6-58C4-B0663E3C275B}"/>
              </a:ext>
            </a:extLst>
          </p:cNvPr>
          <p:cNvPicPr>
            <a:picLocks noChangeAspect="1"/>
          </p:cNvPicPr>
          <p:nvPr/>
        </p:nvPicPr>
        <p:blipFill>
          <a:blip r:embed="rId13"/>
          <a:stretch>
            <a:fillRect/>
          </a:stretch>
        </p:blipFill>
        <p:spPr>
          <a:xfrm>
            <a:off x="4382814" y="2829254"/>
            <a:ext cx="575442" cy="582011"/>
          </a:xfrm>
          <a:prstGeom prst="rect">
            <a:avLst/>
          </a:prstGeom>
        </p:spPr>
      </p:pic>
      <p:pic>
        <p:nvPicPr>
          <p:cNvPr id="18" name="Picture 18" descr="A picture containing person, wearing, headdress, hat&#10;&#10;Description automatically generated">
            <a:extLst>
              <a:ext uri="{FF2B5EF4-FFF2-40B4-BE49-F238E27FC236}">
                <a16:creationId xmlns:a16="http://schemas.microsoft.com/office/drawing/2014/main" id="{507AB12F-731B-0B8E-1FAF-65DA065CDC63}"/>
              </a:ext>
            </a:extLst>
          </p:cNvPr>
          <p:cNvPicPr>
            <a:picLocks noChangeAspect="1"/>
          </p:cNvPicPr>
          <p:nvPr/>
        </p:nvPicPr>
        <p:blipFill>
          <a:blip r:embed="rId14"/>
          <a:stretch>
            <a:fillRect/>
          </a:stretch>
        </p:blipFill>
        <p:spPr>
          <a:xfrm>
            <a:off x="2819400" y="2868667"/>
            <a:ext cx="575442" cy="582011"/>
          </a:xfrm>
          <a:prstGeom prst="rect">
            <a:avLst/>
          </a:prstGeom>
        </p:spPr>
      </p:pic>
      <p:pic>
        <p:nvPicPr>
          <p:cNvPr id="2" name="Picture 18">
            <a:extLst>
              <a:ext uri="{FF2B5EF4-FFF2-40B4-BE49-F238E27FC236}">
                <a16:creationId xmlns:a16="http://schemas.microsoft.com/office/drawing/2014/main" id="{90BE9E87-59FA-E5F2-6E83-C2BCB775D18D}"/>
              </a:ext>
            </a:extLst>
          </p:cNvPr>
          <p:cNvPicPr>
            <a:picLocks noChangeAspect="1"/>
          </p:cNvPicPr>
          <p:nvPr/>
        </p:nvPicPr>
        <p:blipFill>
          <a:blip r:embed="rId15"/>
          <a:stretch>
            <a:fillRect/>
          </a:stretch>
        </p:blipFill>
        <p:spPr>
          <a:xfrm>
            <a:off x="1275693" y="2487668"/>
            <a:ext cx="575442" cy="582011"/>
          </a:xfrm>
          <a:prstGeom prst="rect">
            <a:avLst/>
          </a:prstGeom>
        </p:spPr>
      </p:pic>
      <p:pic>
        <p:nvPicPr>
          <p:cNvPr id="19" name="Picture 19" descr="A picture containing person, clothing, hat, outdoor&#10;&#10;Description automatically generated">
            <a:extLst>
              <a:ext uri="{FF2B5EF4-FFF2-40B4-BE49-F238E27FC236}">
                <a16:creationId xmlns:a16="http://schemas.microsoft.com/office/drawing/2014/main" id="{08550D95-D9C7-70A0-177B-71FE1646523C}"/>
              </a:ext>
            </a:extLst>
          </p:cNvPr>
          <p:cNvPicPr>
            <a:picLocks noChangeAspect="1"/>
          </p:cNvPicPr>
          <p:nvPr/>
        </p:nvPicPr>
        <p:blipFill>
          <a:blip r:embed="rId16"/>
          <a:stretch>
            <a:fillRect/>
          </a:stretch>
        </p:blipFill>
        <p:spPr>
          <a:xfrm>
            <a:off x="3798176" y="2704443"/>
            <a:ext cx="575442" cy="582011"/>
          </a:xfrm>
          <a:prstGeom prst="rect">
            <a:avLst/>
          </a:prstGeom>
        </p:spPr>
      </p:pic>
      <p:pic>
        <p:nvPicPr>
          <p:cNvPr id="20" name="Picture 20">
            <a:extLst>
              <a:ext uri="{FF2B5EF4-FFF2-40B4-BE49-F238E27FC236}">
                <a16:creationId xmlns:a16="http://schemas.microsoft.com/office/drawing/2014/main" id="{B6E2C217-2A41-472E-8913-FB9191D5272A}"/>
              </a:ext>
            </a:extLst>
          </p:cNvPr>
          <p:cNvPicPr>
            <a:picLocks noChangeAspect="1"/>
          </p:cNvPicPr>
          <p:nvPr/>
        </p:nvPicPr>
        <p:blipFill>
          <a:blip r:embed="rId17"/>
          <a:stretch>
            <a:fillRect/>
          </a:stretch>
        </p:blipFill>
        <p:spPr>
          <a:xfrm>
            <a:off x="6504590" y="1837340"/>
            <a:ext cx="575442" cy="582011"/>
          </a:xfrm>
          <a:prstGeom prst="rect">
            <a:avLst/>
          </a:prstGeom>
        </p:spPr>
      </p:pic>
      <p:pic>
        <p:nvPicPr>
          <p:cNvPr id="21" name="Picture 21">
            <a:extLst>
              <a:ext uri="{FF2B5EF4-FFF2-40B4-BE49-F238E27FC236}">
                <a16:creationId xmlns:a16="http://schemas.microsoft.com/office/drawing/2014/main" id="{89DFEEAA-5D02-3779-17E6-E1814630AD5B}"/>
              </a:ext>
            </a:extLst>
          </p:cNvPr>
          <p:cNvPicPr>
            <a:picLocks noChangeAspect="1"/>
          </p:cNvPicPr>
          <p:nvPr/>
        </p:nvPicPr>
        <p:blipFill>
          <a:blip r:embed="rId18"/>
          <a:stretch>
            <a:fillRect/>
          </a:stretch>
        </p:blipFill>
        <p:spPr>
          <a:xfrm>
            <a:off x="2241331" y="1916167"/>
            <a:ext cx="575442" cy="582011"/>
          </a:xfrm>
          <a:prstGeom prst="rect">
            <a:avLst/>
          </a:prstGeom>
        </p:spPr>
      </p:pic>
      <p:pic>
        <p:nvPicPr>
          <p:cNvPr id="22" name="Picture 22" descr="A picture containing person, outdoor, wearing, headdress&#10;&#10;Description automatically generated">
            <a:extLst>
              <a:ext uri="{FF2B5EF4-FFF2-40B4-BE49-F238E27FC236}">
                <a16:creationId xmlns:a16="http://schemas.microsoft.com/office/drawing/2014/main" id="{D987CCD7-9738-F21A-735F-3B3E2112A554}"/>
              </a:ext>
            </a:extLst>
          </p:cNvPr>
          <p:cNvPicPr>
            <a:picLocks noChangeAspect="1"/>
          </p:cNvPicPr>
          <p:nvPr/>
        </p:nvPicPr>
        <p:blipFill>
          <a:blip r:embed="rId19"/>
          <a:stretch>
            <a:fillRect/>
          </a:stretch>
        </p:blipFill>
        <p:spPr>
          <a:xfrm>
            <a:off x="4836072" y="1916167"/>
            <a:ext cx="575442" cy="582011"/>
          </a:xfrm>
          <a:prstGeom prst="rect">
            <a:avLst/>
          </a:prstGeom>
        </p:spPr>
      </p:pic>
      <p:pic>
        <p:nvPicPr>
          <p:cNvPr id="23" name="Picture 23">
            <a:extLst>
              <a:ext uri="{FF2B5EF4-FFF2-40B4-BE49-F238E27FC236}">
                <a16:creationId xmlns:a16="http://schemas.microsoft.com/office/drawing/2014/main" id="{8D01FA3C-D132-7B44-FEC6-D204F1BABF70}"/>
              </a:ext>
            </a:extLst>
          </p:cNvPr>
          <p:cNvPicPr>
            <a:picLocks noChangeAspect="1"/>
          </p:cNvPicPr>
          <p:nvPr/>
        </p:nvPicPr>
        <p:blipFill>
          <a:blip r:embed="rId20"/>
          <a:stretch>
            <a:fillRect/>
          </a:stretch>
        </p:blipFill>
        <p:spPr>
          <a:xfrm>
            <a:off x="3108435" y="1725668"/>
            <a:ext cx="575442" cy="582011"/>
          </a:xfrm>
          <a:prstGeom prst="rect">
            <a:avLst/>
          </a:prstGeom>
        </p:spPr>
      </p:pic>
      <p:pic>
        <p:nvPicPr>
          <p:cNvPr id="24" name="Picture 24">
            <a:extLst>
              <a:ext uri="{FF2B5EF4-FFF2-40B4-BE49-F238E27FC236}">
                <a16:creationId xmlns:a16="http://schemas.microsoft.com/office/drawing/2014/main" id="{F7A46EBE-1145-6A13-F36D-8579FB471840}"/>
              </a:ext>
            </a:extLst>
          </p:cNvPr>
          <p:cNvPicPr>
            <a:picLocks noChangeAspect="1"/>
          </p:cNvPicPr>
          <p:nvPr/>
        </p:nvPicPr>
        <p:blipFill>
          <a:blip r:embed="rId21"/>
          <a:stretch>
            <a:fillRect/>
          </a:stretch>
        </p:blipFill>
        <p:spPr>
          <a:xfrm>
            <a:off x="3798176" y="1640271"/>
            <a:ext cx="575442" cy="582011"/>
          </a:xfrm>
          <a:prstGeom prst="rect">
            <a:avLst/>
          </a:prstGeom>
        </p:spPr>
      </p:pic>
      <p:sp>
        <p:nvSpPr>
          <p:cNvPr id="28" name="TextBox 27">
            <a:extLst>
              <a:ext uri="{FF2B5EF4-FFF2-40B4-BE49-F238E27FC236}">
                <a16:creationId xmlns:a16="http://schemas.microsoft.com/office/drawing/2014/main" id="{3D14449A-F9C7-4406-DCC0-7BAE64DF9FE7}"/>
              </a:ext>
            </a:extLst>
          </p:cNvPr>
          <p:cNvSpPr txBox="1"/>
          <p:nvPr/>
        </p:nvSpPr>
        <p:spPr>
          <a:xfrm>
            <a:off x="3521675" y="4487047"/>
            <a:ext cx="16141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Result image</a:t>
            </a:r>
            <a:endParaRPr lang="en-US"/>
          </a:p>
        </p:txBody>
      </p:sp>
    </p:spTree>
    <p:extLst>
      <p:ext uri="{BB962C8B-B14F-4D97-AF65-F5344CB8AC3E}">
        <p14:creationId xmlns:p14="http://schemas.microsoft.com/office/powerpoint/2010/main" val="148256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23</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8939750"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How Super Resolution Work?</a:t>
            </a:r>
            <a:endParaRPr lang="en-US" kern="0"/>
          </a:p>
        </p:txBody>
      </p:sp>
      <p:sp>
        <p:nvSpPr>
          <p:cNvPr id="14" name="TextBox 13">
            <a:extLst>
              <a:ext uri="{FF2B5EF4-FFF2-40B4-BE49-F238E27FC236}">
                <a16:creationId xmlns:a16="http://schemas.microsoft.com/office/drawing/2014/main" id="{46F1C229-91AD-63B3-C44B-31F526D8FAB4}"/>
              </a:ext>
            </a:extLst>
          </p:cNvPr>
          <p:cNvSpPr txBox="1"/>
          <p:nvPr/>
        </p:nvSpPr>
        <p:spPr>
          <a:xfrm>
            <a:off x="1111045" y="2411277"/>
            <a:ext cx="184731" cy="369332"/>
          </a:xfrm>
          <a:prstGeom prst="rect">
            <a:avLst/>
          </a:prstGeom>
          <a:noFill/>
        </p:spPr>
        <p:txBody>
          <a:bodyPr wrap="none" rtlCol="0">
            <a:spAutoFit/>
          </a:bodyPr>
          <a:lstStyle/>
          <a:p>
            <a:endParaRPr lang="en-US"/>
          </a:p>
        </p:txBody>
      </p:sp>
      <p:pic>
        <p:nvPicPr>
          <p:cNvPr id="7" name="Picture 7" descr="A picture containing indoor, blurry&#10;&#10;Description automatically generated">
            <a:extLst>
              <a:ext uri="{FF2B5EF4-FFF2-40B4-BE49-F238E27FC236}">
                <a16:creationId xmlns:a16="http://schemas.microsoft.com/office/drawing/2014/main" id="{1AE41FEE-78E8-B65F-8D72-AD70DB59BAC7}"/>
              </a:ext>
            </a:extLst>
          </p:cNvPr>
          <p:cNvPicPr>
            <a:picLocks noChangeAspect="1"/>
          </p:cNvPicPr>
          <p:nvPr/>
        </p:nvPicPr>
        <p:blipFill>
          <a:blip r:embed="rId3"/>
          <a:stretch>
            <a:fillRect/>
          </a:stretch>
        </p:blipFill>
        <p:spPr>
          <a:xfrm>
            <a:off x="743220" y="1554691"/>
            <a:ext cx="1820267" cy="1841046"/>
          </a:xfrm>
          <a:prstGeom prst="rect">
            <a:avLst/>
          </a:prstGeom>
        </p:spPr>
      </p:pic>
      <p:pic>
        <p:nvPicPr>
          <p:cNvPr id="9" name="Picture 10" descr="A picture containing blurry, spectacles, goggles, image&#10;&#10;Description automatically generated">
            <a:extLst>
              <a:ext uri="{FF2B5EF4-FFF2-40B4-BE49-F238E27FC236}">
                <a16:creationId xmlns:a16="http://schemas.microsoft.com/office/drawing/2014/main" id="{DC6C3A46-D87A-6624-EF33-58EA22DB32A0}"/>
              </a:ext>
            </a:extLst>
          </p:cNvPr>
          <p:cNvPicPr>
            <a:picLocks noChangeAspect="1"/>
          </p:cNvPicPr>
          <p:nvPr/>
        </p:nvPicPr>
        <p:blipFill>
          <a:blip r:embed="rId4"/>
          <a:stretch>
            <a:fillRect/>
          </a:stretch>
        </p:blipFill>
        <p:spPr>
          <a:xfrm>
            <a:off x="4572113" y="1569144"/>
            <a:ext cx="1820267" cy="1841047"/>
          </a:xfrm>
          <a:prstGeom prst="rect">
            <a:avLst/>
          </a:prstGeom>
        </p:spPr>
      </p:pic>
      <p:pic>
        <p:nvPicPr>
          <p:cNvPr id="18" name="Picture 18" descr="A picture containing person, wearing, headdress, hat&#10;&#10;Description automatically generated">
            <a:extLst>
              <a:ext uri="{FF2B5EF4-FFF2-40B4-BE49-F238E27FC236}">
                <a16:creationId xmlns:a16="http://schemas.microsoft.com/office/drawing/2014/main" id="{507AB12F-731B-0B8E-1FAF-65DA065CDC63}"/>
              </a:ext>
            </a:extLst>
          </p:cNvPr>
          <p:cNvPicPr>
            <a:picLocks noChangeAspect="1"/>
          </p:cNvPicPr>
          <p:nvPr/>
        </p:nvPicPr>
        <p:blipFill>
          <a:blip r:embed="rId5"/>
          <a:stretch>
            <a:fillRect/>
          </a:stretch>
        </p:blipFill>
        <p:spPr>
          <a:xfrm>
            <a:off x="2657667" y="1554691"/>
            <a:ext cx="1820266" cy="1841046"/>
          </a:xfrm>
          <a:prstGeom prst="rect">
            <a:avLst/>
          </a:prstGeom>
        </p:spPr>
      </p:pic>
      <p:pic>
        <p:nvPicPr>
          <p:cNvPr id="19" name="Picture 19" descr="A picture containing person, clothing, hat, outdoor&#10;&#10;Description automatically generated">
            <a:extLst>
              <a:ext uri="{FF2B5EF4-FFF2-40B4-BE49-F238E27FC236}">
                <a16:creationId xmlns:a16="http://schemas.microsoft.com/office/drawing/2014/main" id="{08550D95-D9C7-70A0-177B-71FE1646523C}"/>
              </a:ext>
            </a:extLst>
          </p:cNvPr>
          <p:cNvPicPr>
            <a:picLocks noChangeAspect="1"/>
          </p:cNvPicPr>
          <p:nvPr/>
        </p:nvPicPr>
        <p:blipFill>
          <a:blip r:embed="rId6"/>
          <a:stretch>
            <a:fillRect/>
          </a:stretch>
        </p:blipFill>
        <p:spPr>
          <a:xfrm>
            <a:off x="6486559" y="1569144"/>
            <a:ext cx="1820267" cy="1841047"/>
          </a:xfrm>
          <a:prstGeom prst="rect">
            <a:avLst/>
          </a:prstGeom>
        </p:spPr>
      </p:pic>
      <p:sp>
        <p:nvSpPr>
          <p:cNvPr id="3" name="TextBox 2">
            <a:extLst>
              <a:ext uri="{FF2B5EF4-FFF2-40B4-BE49-F238E27FC236}">
                <a16:creationId xmlns:a16="http://schemas.microsoft.com/office/drawing/2014/main" id="{8B71925C-8842-75CE-EA70-30AF4881DE97}"/>
              </a:ext>
            </a:extLst>
          </p:cNvPr>
          <p:cNvSpPr txBox="1"/>
          <p:nvPr/>
        </p:nvSpPr>
        <p:spPr>
          <a:xfrm>
            <a:off x="1737361" y="3627120"/>
            <a:ext cx="5399164" cy="369332"/>
          </a:xfrm>
          <a:prstGeom prst="rect">
            <a:avLst/>
          </a:prstGeom>
          <a:noFill/>
        </p:spPr>
        <p:txBody>
          <a:bodyPr wrap="square" rtlCol="0">
            <a:spAutoFit/>
          </a:bodyPr>
          <a:lstStyle/>
          <a:p>
            <a:r>
              <a:rPr lang="en-US" dirty="0"/>
              <a:t>Faces not detected were reconstructed to other objects</a:t>
            </a:r>
          </a:p>
        </p:txBody>
      </p:sp>
    </p:spTree>
    <p:extLst>
      <p:ext uri="{BB962C8B-B14F-4D97-AF65-F5344CB8AC3E}">
        <p14:creationId xmlns:p14="http://schemas.microsoft.com/office/powerpoint/2010/main" val="4062094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oU formula">
            <a:extLst>
              <a:ext uri="{FF2B5EF4-FFF2-40B4-BE49-F238E27FC236}">
                <a16:creationId xmlns:a16="http://schemas.microsoft.com/office/drawing/2014/main" id="{A47C0E5D-535F-F604-BC58-8686B2E86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338" y="1407653"/>
            <a:ext cx="4604526" cy="2350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F76E33-CC18-BE4D-4A9E-E8174BD6638B}"/>
              </a:ext>
            </a:extLst>
          </p:cNvPr>
          <p:cNvSpPr txBox="1"/>
          <p:nvPr/>
        </p:nvSpPr>
        <p:spPr>
          <a:xfrm>
            <a:off x="1710515" y="4895997"/>
            <a:ext cx="4811452" cy="276999"/>
          </a:xfrm>
          <a:prstGeom prst="rect">
            <a:avLst/>
          </a:prstGeom>
          <a:noFill/>
        </p:spPr>
        <p:txBody>
          <a:bodyPr wrap="square">
            <a:spAutoFit/>
          </a:bodyPr>
          <a:lstStyle/>
          <a:p>
            <a:r>
              <a:rPr lang="en-US" sz="1200">
                <a:hlinkClick r:id="rId4"/>
              </a:rPr>
              <a:t>https://www.baeldung.com/cs/object-detection-intersection-vs-union</a:t>
            </a:r>
            <a:endParaRPr lang="en-US" sz="1200"/>
          </a:p>
        </p:txBody>
      </p:sp>
      <p:sp>
        <p:nvSpPr>
          <p:cNvPr id="3" name="Slide Number Placeholder 2">
            <a:extLst>
              <a:ext uri="{FF2B5EF4-FFF2-40B4-BE49-F238E27FC236}">
                <a16:creationId xmlns:a16="http://schemas.microsoft.com/office/drawing/2014/main" id="{3236FB24-C33C-7968-DAA2-60391C88D4AB}"/>
              </a:ext>
            </a:extLst>
          </p:cNvPr>
          <p:cNvSpPr>
            <a:spLocks noGrp="1"/>
          </p:cNvSpPr>
          <p:nvPr>
            <p:ph type="sldNum" sz="quarter" idx="7"/>
          </p:nvPr>
        </p:nvSpPr>
        <p:spPr/>
        <p:txBody>
          <a:bodyPr/>
          <a:lstStyle/>
          <a:p>
            <a:fld id="{B6F15528-21DE-4FAA-801E-634DDDAF4B2B}" type="slidenum">
              <a:rPr lang="en-US" smtClean="0"/>
              <a:t>24</a:t>
            </a:fld>
            <a:endParaRPr lang="en-US"/>
          </a:p>
        </p:txBody>
      </p:sp>
      <p:sp>
        <p:nvSpPr>
          <p:cNvPr id="4" name="object 2">
            <a:extLst>
              <a:ext uri="{FF2B5EF4-FFF2-40B4-BE49-F238E27FC236}">
                <a16:creationId xmlns:a16="http://schemas.microsoft.com/office/drawing/2014/main" id="{92D42E8C-A3F6-083B-B282-943EFCFD01CF}"/>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Evaluation</a:t>
            </a:r>
            <a:endParaRPr lang="en-US" kern="0"/>
          </a:p>
        </p:txBody>
      </p:sp>
      <p:sp>
        <p:nvSpPr>
          <p:cNvPr id="2" name="TextBox 1">
            <a:extLst>
              <a:ext uri="{FF2B5EF4-FFF2-40B4-BE49-F238E27FC236}">
                <a16:creationId xmlns:a16="http://schemas.microsoft.com/office/drawing/2014/main" id="{E7387B4C-061F-2340-1269-24A95C7B7191}"/>
              </a:ext>
            </a:extLst>
          </p:cNvPr>
          <p:cNvSpPr txBox="1"/>
          <p:nvPr/>
        </p:nvSpPr>
        <p:spPr>
          <a:xfrm>
            <a:off x="418438" y="1038321"/>
            <a:ext cx="6574425" cy="369332"/>
          </a:xfrm>
          <a:prstGeom prst="rect">
            <a:avLst/>
          </a:prstGeom>
          <a:noFill/>
        </p:spPr>
        <p:txBody>
          <a:bodyPr wrap="square">
            <a:spAutoFit/>
          </a:bodyPr>
          <a:lstStyle/>
          <a:p>
            <a:r>
              <a:rPr lang="en-US" sz="1800">
                <a:latin typeface="Arial"/>
                <a:cs typeface="Arial"/>
              </a:rPr>
              <a:t>Intersection over Union (</a:t>
            </a:r>
            <a:r>
              <a:rPr lang="en-US" err="1">
                <a:latin typeface="Arial"/>
                <a:cs typeface="Arial"/>
              </a:rPr>
              <a:t>IoU</a:t>
            </a:r>
            <a:r>
              <a:rPr lang="en-US">
                <a:latin typeface="Arial"/>
                <a:cs typeface="Arial"/>
              </a:rPr>
              <a:t>) : accuracy of the detection</a:t>
            </a:r>
            <a:endParaRPr lang="en-US"/>
          </a:p>
        </p:txBody>
      </p:sp>
    </p:spTree>
    <p:extLst>
      <p:ext uri="{BB962C8B-B14F-4D97-AF65-F5344CB8AC3E}">
        <p14:creationId xmlns:p14="http://schemas.microsoft.com/office/powerpoint/2010/main" val="3904758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U examples">
            <a:extLst>
              <a:ext uri="{FF2B5EF4-FFF2-40B4-BE49-F238E27FC236}">
                <a16:creationId xmlns:a16="http://schemas.microsoft.com/office/drawing/2014/main" id="{7702A705-8459-0686-C342-62B4D63E7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9" y="1666529"/>
            <a:ext cx="8603798" cy="2091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F76E33-CC18-BE4D-4A9E-E8174BD6638B}"/>
              </a:ext>
            </a:extLst>
          </p:cNvPr>
          <p:cNvSpPr txBox="1"/>
          <p:nvPr/>
        </p:nvSpPr>
        <p:spPr>
          <a:xfrm>
            <a:off x="1693328" y="4866501"/>
            <a:ext cx="4811452" cy="276999"/>
          </a:xfrm>
          <a:prstGeom prst="rect">
            <a:avLst/>
          </a:prstGeom>
          <a:noFill/>
        </p:spPr>
        <p:txBody>
          <a:bodyPr wrap="square">
            <a:spAutoFit/>
          </a:bodyPr>
          <a:lstStyle/>
          <a:p>
            <a:r>
              <a:rPr lang="en-US" sz="1200">
                <a:hlinkClick r:id="rId4"/>
              </a:rPr>
              <a:t>https://www.baeldung.com/cs/object-detection-intersection-vs-union</a:t>
            </a:r>
            <a:endParaRPr lang="en-US" sz="1200"/>
          </a:p>
        </p:txBody>
      </p:sp>
      <p:sp>
        <p:nvSpPr>
          <p:cNvPr id="3" name="Slide Number Placeholder 2">
            <a:extLst>
              <a:ext uri="{FF2B5EF4-FFF2-40B4-BE49-F238E27FC236}">
                <a16:creationId xmlns:a16="http://schemas.microsoft.com/office/drawing/2014/main" id="{35E31339-F8EC-96CD-7EFD-84B9EB64BD6E}"/>
              </a:ext>
            </a:extLst>
          </p:cNvPr>
          <p:cNvSpPr>
            <a:spLocks noGrp="1"/>
          </p:cNvSpPr>
          <p:nvPr>
            <p:ph type="sldNum" sz="quarter" idx="7"/>
          </p:nvPr>
        </p:nvSpPr>
        <p:spPr/>
        <p:txBody>
          <a:bodyPr/>
          <a:lstStyle/>
          <a:p>
            <a:fld id="{B6F15528-21DE-4FAA-801E-634DDDAF4B2B}" type="slidenum">
              <a:rPr lang="en-US" smtClean="0"/>
              <a:t>25</a:t>
            </a:fld>
            <a:endParaRPr lang="en-US"/>
          </a:p>
        </p:txBody>
      </p:sp>
      <p:sp>
        <p:nvSpPr>
          <p:cNvPr id="4" name="object 2">
            <a:extLst>
              <a:ext uri="{FF2B5EF4-FFF2-40B4-BE49-F238E27FC236}">
                <a16:creationId xmlns:a16="http://schemas.microsoft.com/office/drawing/2014/main" id="{CCA7BF42-63F8-F362-0EB4-DD78786A4155}"/>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Evaluation</a:t>
            </a:r>
            <a:endParaRPr lang="en-US" kern="0"/>
          </a:p>
        </p:txBody>
      </p:sp>
    </p:spTree>
    <p:extLst>
      <p:ext uri="{BB962C8B-B14F-4D97-AF65-F5344CB8AC3E}">
        <p14:creationId xmlns:p14="http://schemas.microsoft.com/office/powerpoint/2010/main" val="3752413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U examples">
            <a:extLst>
              <a:ext uri="{FF2B5EF4-FFF2-40B4-BE49-F238E27FC236}">
                <a16:creationId xmlns:a16="http://schemas.microsoft.com/office/drawing/2014/main" id="{7702A705-8459-0686-C342-62B4D63E7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9" y="1666529"/>
            <a:ext cx="8603798" cy="2091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F76E33-CC18-BE4D-4A9E-E8174BD6638B}"/>
              </a:ext>
            </a:extLst>
          </p:cNvPr>
          <p:cNvSpPr txBox="1"/>
          <p:nvPr/>
        </p:nvSpPr>
        <p:spPr>
          <a:xfrm>
            <a:off x="1693328" y="4866501"/>
            <a:ext cx="4811452" cy="276999"/>
          </a:xfrm>
          <a:prstGeom prst="rect">
            <a:avLst/>
          </a:prstGeom>
          <a:noFill/>
        </p:spPr>
        <p:txBody>
          <a:bodyPr wrap="square">
            <a:spAutoFit/>
          </a:bodyPr>
          <a:lstStyle/>
          <a:p>
            <a:r>
              <a:rPr lang="en-US" sz="1200">
                <a:hlinkClick r:id="rId4"/>
              </a:rPr>
              <a:t>https://www.baeldung.com/cs/object-detection-intersection-vs-union</a:t>
            </a:r>
            <a:endParaRPr lang="en-US" sz="1200"/>
          </a:p>
        </p:txBody>
      </p:sp>
      <p:sp>
        <p:nvSpPr>
          <p:cNvPr id="3" name="Slide Number Placeholder 2">
            <a:extLst>
              <a:ext uri="{FF2B5EF4-FFF2-40B4-BE49-F238E27FC236}">
                <a16:creationId xmlns:a16="http://schemas.microsoft.com/office/drawing/2014/main" id="{35E31339-F8EC-96CD-7EFD-84B9EB64BD6E}"/>
              </a:ext>
            </a:extLst>
          </p:cNvPr>
          <p:cNvSpPr>
            <a:spLocks noGrp="1"/>
          </p:cNvSpPr>
          <p:nvPr>
            <p:ph type="sldNum" sz="quarter" idx="7"/>
          </p:nvPr>
        </p:nvSpPr>
        <p:spPr/>
        <p:txBody>
          <a:bodyPr/>
          <a:lstStyle/>
          <a:p>
            <a:fld id="{B6F15528-21DE-4FAA-801E-634DDDAF4B2B}" type="slidenum">
              <a:rPr lang="en-US" smtClean="0"/>
              <a:t>26</a:t>
            </a:fld>
            <a:endParaRPr lang="en-US"/>
          </a:p>
        </p:txBody>
      </p:sp>
      <p:sp>
        <p:nvSpPr>
          <p:cNvPr id="4" name="object 2">
            <a:extLst>
              <a:ext uri="{FF2B5EF4-FFF2-40B4-BE49-F238E27FC236}">
                <a16:creationId xmlns:a16="http://schemas.microsoft.com/office/drawing/2014/main" id="{CCA7BF42-63F8-F362-0EB4-DD78786A4155}"/>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Evaluation</a:t>
            </a:r>
            <a:endParaRPr lang="en-US" kern="0"/>
          </a:p>
        </p:txBody>
      </p:sp>
      <p:sp>
        <p:nvSpPr>
          <p:cNvPr id="2" name="TextBox 1">
            <a:extLst>
              <a:ext uri="{FF2B5EF4-FFF2-40B4-BE49-F238E27FC236}">
                <a16:creationId xmlns:a16="http://schemas.microsoft.com/office/drawing/2014/main" id="{50B8F37F-926F-BE38-0D85-2A78722C44FA}"/>
              </a:ext>
            </a:extLst>
          </p:cNvPr>
          <p:cNvSpPr txBox="1"/>
          <p:nvPr/>
        </p:nvSpPr>
        <p:spPr>
          <a:xfrm>
            <a:off x="4145737" y="3860034"/>
            <a:ext cx="1701907" cy="369332"/>
          </a:xfrm>
          <a:prstGeom prst="rect">
            <a:avLst/>
          </a:prstGeom>
          <a:noFill/>
        </p:spPr>
        <p:txBody>
          <a:bodyPr wrap="square">
            <a:spAutoFit/>
          </a:bodyPr>
          <a:lstStyle/>
          <a:p>
            <a:r>
              <a:rPr lang="en-US">
                <a:latin typeface="Arial"/>
                <a:cs typeface="Arial"/>
              </a:rPr>
              <a:t>False Positive</a:t>
            </a:r>
            <a:endParaRPr lang="en-US"/>
          </a:p>
        </p:txBody>
      </p:sp>
      <p:sp>
        <p:nvSpPr>
          <p:cNvPr id="6" name="TextBox 5">
            <a:extLst>
              <a:ext uri="{FF2B5EF4-FFF2-40B4-BE49-F238E27FC236}">
                <a16:creationId xmlns:a16="http://schemas.microsoft.com/office/drawing/2014/main" id="{0E826D67-0820-B3C3-0401-0CBE56FC59C1}"/>
              </a:ext>
            </a:extLst>
          </p:cNvPr>
          <p:cNvSpPr txBox="1"/>
          <p:nvPr/>
        </p:nvSpPr>
        <p:spPr>
          <a:xfrm>
            <a:off x="7367022" y="3867355"/>
            <a:ext cx="1701907" cy="369332"/>
          </a:xfrm>
          <a:prstGeom prst="rect">
            <a:avLst/>
          </a:prstGeom>
          <a:noFill/>
        </p:spPr>
        <p:txBody>
          <a:bodyPr wrap="square">
            <a:spAutoFit/>
          </a:bodyPr>
          <a:lstStyle/>
          <a:p>
            <a:r>
              <a:rPr lang="en-US">
                <a:latin typeface="Arial"/>
                <a:cs typeface="Arial"/>
              </a:rPr>
              <a:t>True Positive</a:t>
            </a:r>
            <a:endParaRPr lang="en-US"/>
          </a:p>
        </p:txBody>
      </p:sp>
    </p:spTree>
    <p:extLst>
      <p:ext uri="{BB962C8B-B14F-4D97-AF65-F5344CB8AC3E}">
        <p14:creationId xmlns:p14="http://schemas.microsoft.com/office/powerpoint/2010/main" val="2391716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6C44D-508A-CA2D-05ED-51C3C17670EC}"/>
              </a:ext>
            </a:extLst>
          </p:cNvPr>
          <p:cNvSpPr txBox="1"/>
          <p:nvPr/>
        </p:nvSpPr>
        <p:spPr>
          <a:xfrm>
            <a:off x="204250" y="2783436"/>
            <a:ext cx="36161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Arial"/>
                <a:cs typeface="Arial"/>
              </a:rPr>
              <a:t>Evaluate on validation dataset</a:t>
            </a:r>
          </a:p>
          <a:p>
            <a:pPr marL="285750" indent="-285750">
              <a:buFont typeface="Arial" panose="020B0604020202020204" pitchFamily="34" charset="0"/>
              <a:buChar char="•"/>
            </a:pPr>
            <a:r>
              <a:rPr lang="en-US" dirty="0">
                <a:latin typeface="Arial"/>
                <a:cs typeface="Arial"/>
              </a:rPr>
              <a:t>5 pre-trained model</a:t>
            </a:r>
          </a:p>
        </p:txBody>
      </p:sp>
      <p:sp>
        <p:nvSpPr>
          <p:cNvPr id="4" name="Slide Number Placeholder 3">
            <a:extLst>
              <a:ext uri="{FF2B5EF4-FFF2-40B4-BE49-F238E27FC236}">
                <a16:creationId xmlns:a16="http://schemas.microsoft.com/office/drawing/2014/main" id="{034ECC54-1278-D2A4-2305-ED3F6E66A0A1}"/>
              </a:ext>
            </a:extLst>
          </p:cNvPr>
          <p:cNvSpPr>
            <a:spLocks noGrp="1"/>
          </p:cNvSpPr>
          <p:nvPr>
            <p:ph type="sldNum" sz="quarter" idx="7"/>
          </p:nvPr>
        </p:nvSpPr>
        <p:spPr/>
        <p:txBody>
          <a:bodyPr/>
          <a:lstStyle/>
          <a:p>
            <a:fld id="{B6F15528-21DE-4FAA-801E-634DDDAF4B2B}" type="slidenum">
              <a:rPr lang="en-US" smtClean="0"/>
              <a:t>27</a:t>
            </a:fld>
            <a:endParaRPr lang="en-US"/>
          </a:p>
        </p:txBody>
      </p:sp>
      <p:sp>
        <p:nvSpPr>
          <p:cNvPr id="5" name="object 2">
            <a:extLst>
              <a:ext uri="{FF2B5EF4-FFF2-40B4-BE49-F238E27FC236}">
                <a16:creationId xmlns:a16="http://schemas.microsoft.com/office/drawing/2014/main" id="{EC57DC65-C2F8-7F91-768D-51E17885FD0B}"/>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Experiments</a:t>
            </a:r>
            <a:endParaRPr lang="en-US" kern="0" dirty="0"/>
          </a:p>
        </p:txBody>
      </p:sp>
      <p:pic>
        <p:nvPicPr>
          <p:cNvPr id="6" name="Picture 5">
            <a:extLst>
              <a:ext uri="{FF2B5EF4-FFF2-40B4-BE49-F238E27FC236}">
                <a16:creationId xmlns:a16="http://schemas.microsoft.com/office/drawing/2014/main" id="{818394A6-DB8A-AC8C-D6D6-77D9B4953C72}"/>
              </a:ext>
            </a:extLst>
          </p:cNvPr>
          <p:cNvPicPr>
            <a:picLocks noChangeAspect="1"/>
          </p:cNvPicPr>
          <p:nvPr/>
        </p:nvPicPr>
        <p:blipFill>
          <a:blip r:embed="rId3"/>
          <a:stretch>
            <a:fillRect/>
          </a:stretch>
        </p:blipFill>
        <p:spPr>
          <a:xfrm>
            <a:off x="4572000" y="1127578"/>
            <a:ext cx="4013200" cy="1562100"/>
          </a:xfrm>
          <a:prstGeom prst="rect">
            <a:avLst/>
          </a:prstGeom>
        </p:spPr>
      </p:pic>
      <p:pic>
        <p:nvPicPr>
          <p:cNvPr id="1026" name="Picture 2">
            <a:extLst>
              <a:ext uri="{FF2B5EF4-FFF2-40B4-BE49-F238E27FC236}">
                <a16:creationId xmlns:a16="http://schemas.microsoft.com/office/drawing/2014/main" id="{F462366C-4AA0-4FBA-E28B-A6E4B41FE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71" y="1457192"/>
            <a:ext cx="2652488" cy="13262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542892-A318-66E8-457A-379DB9DA6CC2}"/>
              </a:ext>
            </a:extLst>
          </p:cNvPr>
          <p:cNvSpPr txBox="1"/>
          <p:nvPr/>
        </p:nvSpPr>
        <p:spPr>
          <a:xfrm>
            <a:off x="4019579" y="2783436"/>
            <a:ext cx="504236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Arial"/>
                <a:ea typeface="+mn-lt"/>
                <a:cs typeface="Arial"/>
              </a:rPr>
              <a:t>Fine-tuned with </a:t>
            </a:r>
            <a:r>
              <a:rPr lang="en-US" dirty="0">
                <a:latin typeface="Arial"/>
                <a:cs typeface="Arial"/>
              </a:rPr>
              <a:t>train dataset</a:t>
            </a:r>
            <a:endParaRPr lang="en-US" dirty="0">
              <a:latin typeface="Arial"/>
              <a:ea typeface="+mn-lt"/>
              <a:cs typeface="Arial"/>
            </a:endParaRPr>
          </a:p>
          <a:p>
            <a:pPr marL="285750" indent="-285750">
              <a:buFont typeface="Arial" panose="020B0604020202020204" pitchFamily="34" charset="0"/>
              <a:buChar char="•"/>
            </a:pPr>
            <a:r>
              <a:rPr lang="en-US" dirty="0">
                <a:latin typeface="Arial"/>
                <a:ea typeface="+mn-lt"/>
                <a:cs typeface="Arial"/>
              </a:rPr>
              <a:t>Fine-tuned with </a:t>
            </a:r>
            <a:r>
              <a:rPr lang="en-US" b="1" dirty="0">
                <a:latin typeface="Arial"/>
                <a:ea typeface="+mn-lt"/>
                <a:cs typeface="Arial"/>
              </a:rPr>
              <a:t>enhanced</a:t>
            </a:r>
            <a:r>
              <a:rPr lang="en-US" dirty="0">
                <a:latin typeface="Arial"/>
                <a:ea typeface="+mn-lt"/>
                <a:cs typeface="Arial"/>
              </a:rPr>
              <a:t> </a:t>
            </a:r>
            <a:r>
              <a:rPr lang="en-US" dirty="0">
                <a:latin typeface="Arial"/>
                <a:cs typeface="Arial"/>
              </a:rPr>
              <a:t>train dataset</a:t>
            </a:r>
          </a:p>
          <a:p>
            <a:pPr marL="285750" indent="-285750">
              <a:buFont typeface="Arial" panose="020B0604020202020204" pitchFamily="34" charset="0"/>
              <a:buChar char="•"/>
            </a:pPr>
            <a:r>
              <a:rPr lang="en-US" dirty="0">
                <a:latin typeface="Arial"/>
                <a:ea typeface="+mn-lt"/>
                <a:cs typeface="Arial"/>
              </a:rPr>
              <a:t>YOLOv8-Transformer with train dataset</a:t>
            </a:r>
          </a:p>
          <a:p>
            <a:pPr marL="285750" indent="-285750">
              <a:buFont typeface="Arial" panose="020B0604020202020204" pitchFamily="34" charset="0"/>
              <a:buChar char="•"/>
            </a:pPr>
            <a:r>
              <a:rPr lang="en-US" dirty="0">
                <a:latin typeface="Arial"/>
                <a:ea typeface="+mn-lt"/>
                <a:cs typeface="Arial"/>
              </a:rPr>
              <a:t>YOLOv8-Transformer with </a:t>
            </a:r>
            <a:r>
              <a:rPr lang="en-US" b="1" dirty="0">
                <a:latin typeface="Arial"/>
                <a:ea typeface="+mn-lt"/>
                <a:cs typeface="Arial"/>
              </a:rPr>
              <a:t>enhanced</a:t>
            </a:r>
            <a:r>
              <a:rPr lang="en-US" dirty="0">
                <a:latin typeface="Arial"/>
                <a:ea typeface="+mn-lt"/>
                <a:cs typeface="Arial"/>
              </a:rPr>
              <a:t> trained dataset</a:t>
            </a:r>
          </a:p>
          <a:p>
            <a:pPr marL="285750" indent="-285750">
              <a:buFont typeface="Arial" panose="020B0604020202020204" pitchFamily="34" charset="0"/>
              <a:buChar char="•"/>
            </a:pPr>
            <a:r>
              <a:rPr lang="en-US" dirty="0">
                <a:latin typeface="Arial"/>
                <a:ea typeface="+mn-lt"/>
                <a:cs typeface="Arial"/>
              </a:rPr>
              <a:t>Evaluate on validation dataset</a:t>
            </a:r>
          </a:p>
        </p:txBody>
      </p:sp>
      <p:sp>
        <p:nvSpPr>
          <p:cNvPr id="9" name="TextBox 8">
            <a:extLst>
              <a:ext uri="{FF2B5EF4-FFF2-40B4-BE49-F238E27FC236}">
                <a16:creationId xmlns:a16="http://schemas.microsoft.com/office/drawing/2014/main" id="{3960C178-98D8-3011-8AB2-F7F46E2C11CE}"/>
              </a:ext>
            </a:extLst>
          </p:cNvPr>
          <p:cNvSpPr txBox="1"/>
          <p:nvPr/>
        </p:nvSpPr>
        <p:spPr>
          <a:xfrm>
            <a:off x="1742440" y="4765825"/>
            <a:ext cx="6501377" cy="369332"/>
          </a:xfrm>
          <a:prstGeom prst="rect">
            <a:avLst/>
          </a:prstGeom>
          <a:noFill/>
        </p:spPr>
        <p:txBody>
          <a:bodyPr wrap="square">
            <a:spAutoFit/>
          </a:bodyPr>
          <a:lstStyle/>
          <a:p>
            <a:r>
              <a:rPr lang="en-US" sz="900" dirty="0">
                <a:hlinkClick r:id="rId5"/>
              </a:rPr>
              <a:t>https://github.com/msamsami/yolov7face/blob/main/logo.png</a:t>
            </a:r>
            <a:endParaRPr lang="en-US" sz="900" dirty="0"/>
          </a:p>
          <a:p>
            <a:r>
              <a:rPr lang="en-US" sz="900" dirty="0">
                <a:hlinkClick r:id="rId6"/>
              </a:rPr>
              <a:t>https://docs.ultralytics.com/</a:t>
            </a:r>
            <a:endParaRPr lang="en-US" sz="900" dirty="0"/>
          </a:p>
        </p:txBody>
      </p:sp>
    </p:spTree>
    <p:extLst>
      <p:ext uri="{BB962C8B-B14F-4D97-AF65-F5344CB8AC3E}">
        <p14:creationId xmlns:p14="http://schemas.microsoft.com/office/powerpoint/2010/main" val="646377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ECC54-1278-D2A4-2305-ED3F6E66A0A1}"/>
              </a:ext>
            </a:extLst>
          </p:cNvPr>
          <p:cNvSpPr>
            <a:spLocks noGrp="1"/>
          </p:cNvSpPr>
          <p:nvPr>
            <p:ph type="sldNum" sz="quarter" idx="7"/>
          </p:nvPr>
        </p:nvSpPr>
        <p:spPr/>
        <p:txBody>
          <a:bodyPr/>
          <a:lstStyle/>
          <a:p>
            <a:fld id="{B6F15528-21DE-4FAA-801E-634DDDAF4B2B}" type="slidenum">
              <a:rPr lang="en-US" smtClean="0"/>
              <a:t>28</a:t>
            </a:fld>
            <a:endParaRPr lang="en-US"/>
          </a:p>
        </p:txBody>
      </p:sp>
      <p:sp>
        <p:nvSpPr>
          <p:cNvPr id="5" name="object 2">
            <a:extLst>
              <a:ext uri="{FF2B5EF4-FFF2-40B4-BE49-F238E27FC236}">
                <a16:creationId xmlns:a16="http://schemas.microsoft.com/office/drawing/2014/main" id="{EC57DC65-C2F8-7F91-768D-51E17885FD0B}"/>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Baseline – YOLOv7 Face evaluation</a:t>
            </a:r>
            <a:endParaRPr lang="en-US" kern="0" dirty="0"/>
          </a:p>
        </p:txBody>
      </p:sp>
      <p:sp>
        <p:nvSpPr>
          <p:cNvPr id="2" name="TextBox 1">
            <a:extLst>
              <a:ext uri="{FF2B5EF4-FFF2-40B4-BE49-F238E27FC236}">
                <a16:creationId xmlns:a16="http://schemas.microsoft.com/office/drawing/2014/main" id="{57C218F1-9DFA-7A35-655D-FB0A19CC8557}"/>
              </a:ext>
            </a:extLst>
          </p:cNvPr>
          <p:cNvSpPr txBox="1"/>
          <p:nvPr/>
        </p:nvSpPr>
        <p:spPr>
          <a:xfrm>
            <a:off x="126191" y="948546"/>
            <a:ext cx="5859666" cy="369332"/>
          </a:xfrm>
          <a:prstGeom prst="rect">
            <a:avLst/>
          </a:prstGeom>
          <a:noFill/>
        </p:spPr>
        <p:txBody>
          <a:bodyPr wrap="square" rtlCol="0">
            <a:spAutoFit/>
          </a:bodyPr>
          <a:lstStyle/>
          <a:p>
            <a:r>
              <a:rPr lang="en-US" dirty="0" err="1"/>
              <a:t>img_size</a:t>
            </a:r>
            <a:r>
              <a:rPr lang="en-US" dirty="0"/>
              <a:t>: 640, validation data size: 3226, </a:t>
            </a:r>
            <a:r>
              <a:rPr lang="en-US" dirty="0" err="1"/>
              <a:t>iou_threshold</a:t>
            </a:r>
            <a:r>
              <a:rPr lang="en-US" dirty="0"/>
              <a:t>: 0.5</a:t>
            </a:r>
          </a:p>
        </p:txBody>
      </p:sp>
      <p:graphicFrame>
        <p:nvGraphicFramePr>
          <p:cNvPr id="6" name="Table 5">
            <a:extLst>
              <a:ext uri="{FF2B5EF4-FFF2-40B4-BE49-F238E27FC236}">
                <a16:creationId xmlns:a16="http://schemas.microsoft.com/office/drawing/2014/main" id="{0BE49DD0-16B3-8753-3F99-4CA45DF0D932}"/>
              </a:ext>
            </a:extLst>
          </p:cNvPr>
          <p:cNvGraphicFramePr>
            <a:graphicFrameLocks noGrp="1"/>
          </p:cNvGraphicFramePr>
          <p:nvPr/>
        </p:nvGraphicFramePr>
        <p:xfrm>
          <a:off x="211748" y="1332085"/>
          <a:ext cx="8586563" cy="2994588"/>
        </p:xfrm>
        <a:graphic>
          <a:graphicData uri="http://schemas.openxmlformats.org/drawingml/2006/table">
            <a:tbl>
              <a:tblPr firstRow="1" bandRow="1">
                <a:tableStyleId>{5C22544A-7EE6-4342-B048-85BDC9FD1C3A}</a:tableStyleId>
              </a:tblPr>
              <a:tblGrid>
                <a:gridCol w="1293667">
                  <a:extLst>
                    <a:ext uri="{9D8B030D-6E8A-4147-A177-3AD203B41FA5}">
                      <a16:colId xmlns:a16="http://schemas.microsoft.com/office/drawing/2014/main" val="3930763421"/>
                    </a:ext>
                  </a:extLst>
                </a:gridCol>
                <a:gridCol w="892097">
                  <a:extLst>
                    <a:ext uri="{9D8B030D-6E8A-4147-A177-3AD203B41FA5}">
                      <a16:colId xmlns:a16="http://schemas.microsoft.com/office/drawing/2014/main" val="1537273307"/>
                    </a:ext>
                  </a:extLst>
                </a:gridCol>
                <a:gridCol w="780586">
                  <a:extLst>
                    <a:ext uri="{9D8B030D-6E8A-4147-A177-3AD203B41FA5}">
                      <a16:colId xmlns:a16="http://schemas.microsoft.com/office/drawing/2014/main" val="2315340187"/>
                    </a:ext>
                  </a:extLst>
                </a:gridCol>
                <a:gridCol w="1170878">
                  <a:extLst>
                    <a:ext uri="{9D8B030D-6E8A-4147-A177-3AD203B41FA5}">
                      <a16:colId xmlns:a16="http://schemas.microsoft.com/office/drawing/2014/main" val="3205871083"/>
                    </a:ext>
                  </a:extLst>
                </a:gridCol>
                <a:gridCol w="1003609">
                  <a:extLst>
                    <a:ext uri="{9D8B030D-6E8A-4147-A177-3AD203B41FA5}">
                      <a16:colId xmlns:a16="http://schemas.microsoft.com/office/drawing/2014/main" val="83444888"/>
                    </a:ext>
                  </a:extLst>
                </a:gridCol>
                <a:gridCol w="1081669">
                  <a:extLst>
                    <a:ext uri="{9D8B030D-6E8A-4147-A177-3AD203B41FA5}">
                      <a16:colId xmlns:a16="http://schemas.microsoft.com/office/drawing/2014/main" val="1534448224"/>
                    </a:ext>
                  </a:extLst>
                </a:gridCol>
                <a:gridCol w="1003609">
                  <a:extLst>
                    <a:ext uri="{9D8B030D-6E8A-4147-A177-3AD203B41FA5}">
                      <a16:colId xmlns:a16="http://schemas.microsoft.com/office/drawing/2014/main" val="3030259266"/>
                    </a:ext>
                  </a:extLst>
                </a:gridCol>
                <a:gridCol w="1360448">
                  <a:extLst>
                    <a:ext uri="{9D8B030D-6E8A-4147-A177-3AD203B41FA5}">
                      <a16:colId xmlns:a16="http://schemas.microsoft.com/office/drawing/2014/main" val="2810719794"/>
                    </a:ext>
                  </a:extLst>
                </a:gridCol>
              </a:tblGrid>
              <a:tr h="517313">
                <a:tc>
                  <a:txBody>
                    <a:bodyPr/>
                    <a:lstStyle/>
                    <a:p>
                      <a:r>
                        <a:rPr lang="en-US" sz="1400" dirty="0">
                          <a:effectLst/>
                        </a:rPr>
                        <a:t>Models</a:t>
                      </a:r>
                    </a:p>
                  </a:txBody>
                  <a:tcPr marL="123825" marR="123825" marT="57150" marB="57150" anchor="ctr"/>
                </a:tc>
                <a:tc>
                  <a:txBody>
                    <a:bodyPr/>
                    <a:lstStyle/>
                    <a:p>
                      <a:r>
                        <a:rPr lang="en-US" sz="1400" dirty="0">
                          <a:effectLst/>
                        </a:rPr>
                        <a:t>Size</a:t>
                      </a:r>
                    </a:p>
                  </a:txBody>
                  <a:tcPr marL="123825" marR="123825" marT="57150" marB="57150" anchor="ctr"/>
                </a:tc>
                <a:tc>
                  <a:txBody>
                    <a:bodyPr/>
                    <a:lstStyle/>
                    <a:p>
                      <a:r>
                        <a:rPr lang="en-US" sz="1400" dirty="0">
                          <a:effectLst/>
                        </a:rPr>
                        <a:t>layers</a:t>
                      </a:r>
                    </a:p>
                  </a:txBody>
                  <a:tcPr marL="123825" marR="123825" marT="57150" marB="57150" anchor="ctr"/>
                </a:tc>
                <a:tc>
                  <a:txBody>
                    <a:bodyPr/>
                    <a:lstStyle/>
                    <a:p>
                      <a:r>
                        <a:rPr lang="en-US" sz="1400" dirty="0">
                          <a:effectLst/>
                        </a:rPr>
                        <a:t>Parameters</a:t>
                      </a:r>
                    </a:p>
                  </a:txBody>
                  <a:tcPr marL="123825" marR="123825" marT="57150" marB="57150" anchor="ctr"/>
                </a:tc>
                <a:tc>
                  <a:txBody>
                    <a:bodyPr/>
                    <a:lstStyle/>
                    <a:p>
                      <a:r>
                        <a:rPr lang="en-US" sz="1400" dirty="0">
                          <a:effectLst/>
                        </a:rPr>
                        <a:t>Easy</a:t>
                      </a:r>
                    </a:p>
                  </a:txBody>
                  <a:tcPr marL="123825" marR="123825" marT="57150" marB="57150" anchor="ctr"/>
                </a:tc>
                <a:tc>
                  <a:txBody>
                    <a:bodyPr/>
                    <a:lstStyle/>
                    <a:p>
                      <a:r>
                        <a:rPr lang="en-US" sz="1400" dirty="0">
                          <a:effectLst/>
                        </a:rPr>
                        <a:t>Medium</a:t>
                      </a:r>
                    </a:p>
                  </a:txBody>
                  <a:tcPr marL="123825" marR="123825" marT="57150" marB="57150" anchor="ctr"/>
                </a:tc>
                <a:tc>
                  <a:txBody>
                    <a:bodyPr/>
                    <a:lstStyle/>
                    <a:p>
                      <a:r>
                        <a:rPr lang="en-US" sz="1400" dirty="0">
                          <a:effectLst/>
                        </a:rPr>
                        <a:t>Hard</a:t>
                      </a:r>
                    </a:p>
                  </a:txBody>
                  <a:tcPr marL="123825" marR="123825" marT="57150" marB="57150" anchor="ctr"/>
                </a:tc>
                <a:tc>
                  <a:txBody>
                    <a:bodyPr/>
                    <a:lstStyle/>
                    <a:p>
                      <a:r>
                        <a:rPr lang="en-US" sz="1400" dirty="0">
                          <a:effectLst/>
                        </a:rPr>
                        <a:t>Time(</a:t>
                      </a:r>
                      <a:r>
                        <a:rPr lang="en-US" sz="1400" dirty="0" err="1">
                          <a:effectLst/>
                        </a:rPr>
                        <a:t>ms</a:t>
                      </a:r>
                      <a:r>
                        <a:rPr lang="en-US" sz="1400" dirty="0">
                          <a:effectLst/>
                        </a:rPr>
                        <a:t>)</a:t>
                      </a:r>
                    </a:p>
                  </a:txBody>
                  <a:tcPr marL="123825" marR="123825" marT="57150" marB="57150" anchor="ctr"/>
                </a:tc>
                <a:extLst>
                  <a:ext uri="{0D108BD9-81ED-4DB2-BD59-A6C34878D82A}">
                    <a16:rowId xmlns:a16="http://schemas.microsoft.com/office/drawing/2014/main" val="4220544397"/>
                  </a:ext>
                </a:extLst>
              </a:tr>
              <a:tr h="495455">
                <a:tc>
                  <a:txBody>
                    <a:bodyPr/>
                    <a:lstStyle/>
                    <a:p>
                      <a:r>
                        <a:rPr lang="en-US" sz="1400" dirty="0">
                          <a:effectLst/>
                        </a:rPr>
                        <a:t>yolov7-lite-t</a:t>
                      </a:r>
                    </a:p>
                  </a:txBody>
                  <a:tcPr anchor="ctr"/>
                </a:tc>
                <a:tc>
                  <a:txBody>
                    <a:bodyPr/>
                    <a:lstStyle/>
                    <a:p>
                      <a:r>
                        <a:rPr lang="en-US" sz="1400" dirty="0">
                          <a:effectLst/>
                        </a:rPr>
                        <a:t>747KB</a:t>
                      </a:r>
                    </a:p>
                  </a:txBody>
                  <a:tcPr anchor="ctr"/>
                </a:tc>
                <a:tc>
                  <a:txBody>
                    <a:bodyPr/>
                    <a:lstStyle/>
                    <a:p>
                      <a:r>
                        <a:rPr lang="en-US" sz="1400" dirty="0">
                          <a:effectLst/>
                        </a:rPr>
                        <a:t>236</a:t>
                      </a:r>
                    </a:p>
                  </a:txBody>
                  <a:tcPr anchor="ctr"/>
                </a:tc>
                <a:tc>
                  <a:txBody>
                    <a:bodyPr/>
                    <a:lstStyle/>
                    <a:p>
                      <a:r>
                        <a:rPr lang="en-US" sz="1400" dirty="0">
                          <a:effectLst/>
                        </a:rPr>
                        <a:t>251795</a:t>
                      </a:r>
                    </a:p>
                  </a:txBody>
                  <a:tcPr anchor="ctr"/>
                </a:tc>
                <a:tc>
                  <a:txBody>
                    <a:bodyPr/>
                    <a:lstStyle/>
                    <a:p>
                      <a:r>
                        <a:rPr lang="en-US" sz="1400" dirty="0">
                          <a:effectLst/>
                        </a:rPr>
                        <a:t>88.67</a:t>
                      </a:r>
                    </a:p>
                  </a:txBody>
                  <a:tcPr anchor="ctr"/>
                </a:tc>
                <a:tc>
                  <a:txBody>
                    <a:bodyPr/>
                    <a:lstStyle/>
                    <a:p>
                      <a:r>
                        <a:rPr lang="en-US" sz="1400" dirty="0">
                          <a:effectLst/>
                        </a:rPr>
                        <a:t>85.19</a:t>
                      </a:r>
                    </a:p>
                  </a:txBody>
                  <a:tcPr anchor="ctr"/>
                </a:tc>
                <a:tc>
                  <a:txBody>
                    <a:bodyPr/>
                    <a:lstStyle/>
                    <a:p>
                      <a:r>
                        <a:rPr lang="en-US" sz="1400" dirty="0">
                          <a:effectLst/>
                        </a:rPr>
                        <a:t>71.44</a:t>
                      </a:r>
                    </a:p>
                  </a:txBody>
                  <a:tcPr anchor="ctr"/>
                </a:tc>
                <a:tc>
                  <a:txBody>
                    <a:bodyPr/>
                    <a:lstStyle/>
                    <a:p>
                      <a:r>
                        <a:rPr lang="en-US" sz="1400" dirty="0">
                          <a:effectLst/>
                        </a:rPr>
                        <a:t>96.96</a:t>
                      </a:r>
                    </a:p>
                  </a:txBody>
                  <a:tcPr anchor="ctr"/>
                </a:tc>
                <a:extLst>
                  <a:ext uri="{0D108BD9-81ED-4DB2-BD59-A6C34878D82A}">
                    <a16:rowId xmlns:a16="http://schemas.microsoft.com/office/drawing/2014/main" val="2609720292"/>
                  </a:ext>
                </a:extLst>
              </a:tr>
              <a:tr h="495455">
                <a:tc>
                  <a:txBody>
                    <a:bodyPr/>
                    <a:lstStyle/>
                    <a:p>
                      <a:r>
                        <a:rPr lang="en-US" sz="1400" dirty="0">
                          <a:effectLst/>
                        </a:rPr>
                        <a:t>yolov7-lite-s</a:t>
                      </a:r>
                    </a:p>
                  </a:txBody>
                  <a:tcPr anchor="ctr"/>
                </a:tc>
                <a:tc>
                  <a:txBody>
                    <a:bodyPr/>
                    <a:lstStyle/>
                    <a:p>
                      <a:r>
                        <a:rPr lang="en-US" sz="1400" dirty="0">
                          <a:effectLst/>
                        </a:rPr>
                        <a:t>2.4MB</a:t>
                      </a:r>
                    </a:p>
                  </a:txBody>
                  <a:tcPr anchor="ctr"/>
                </a:tc>
                <a:tc>
                  <a:txBody>
                    <a:bodyPr/>
                    <a:lstStyle/>
                    <a:p>
                      <a:r>
                        <a:rPr lang="en-US" sz="1400" dirty="0">
                          <a:effectLst/>
                        </a:rPr>
                        <a:t>276</a:t>
                      </a:r>
                    </a:p>
                  </a:txBody>
                  <a:tcPr anchor="ctr"/>
                </a:tc>
                <a:tc>
                  <a:txBody>
                    <a:bodyPr/>
                    <a:lstStyle/>
                    <a:p>
                      <a:r>
                        <a:rPr lang="en-US" sz="1400" dirty="0">
                          <a:effectLst/>
                        </a:rPr>
                        <a:t>1073667</a:t>
                      </a:r>
                    </a:p>
                  </a:txBody>
                  <a:tcPr anchor="ctr"/>
                </a:tc>
                <a:tc>
                  <a:txBody>
                    <a:bodyPr/>
                    <a:lstStyle/>
                    <a:p>
                      <a:r>
                        <a:rPr lang="en-US" sz="1400" dirty="0">
                          <a:effectLst/>
                        </a:rPr>
                        <a:t>92.67</a:t>
                      </a:r>
                    </a:p>
                  </a:txBody>
                  <a:tcPr anchor="ctr"/>
                </a:tc>
                <a:tc>
                  <a:txBody>
                    <a:bodyPr/>
                    <a:lstStyle/>
                    <a:p>
                      <a:r>
                        <a:rPr lang="en-US" sz="1400" dirty="0">
                          <a:effectLst/>
                        </a:rPr>
                        <a:t>89.88</a:t>
                      </a:r>
                    </a:p>
                  </a:txBody>
                  <a:tcPr anchor="ctr"/>
                </a:tc>
                <a:tc>
                  <a:txBody>
                    <a:bodyPr/>
                    <a:lstStyle/>
                    <a:p>
                      <a:r>
                        <a:rPr lang="en-US" sz="1400" dirty="0">
                          <a:effectLst/>
                        </a:rPr>
                        <a:t>78.53</a:t>
                      </a:r>
                    </a:p>
                  </a:txBody>
                  <a:tcPr anchor="ctr"/>
                </a:tc>
                <a:tc>
                  <a:txBody>
                    <a:bodyPr/>
                    <a:lstStyle/>
                    <a:p>
                      <a:r>
                        <a:rPr lang="en-US" sz="1400" dirty="0">
                          <a:effectLst/>
                        </a:rPr>
                        <a:t>187.12</a:t>
                      </a:r>
                    </a:p>
                  </a:txBody>
                  <a:tcPr anchor="ctr"/>
                </a:tc>
                <a:extLst>
                  <a:ext uri="{0D108BD9-81ED-4DB2-BD59-A6C34878D82A}">
                    <a16:rowId xmlns:a16="http://schemas.microsoft.com/office/drawing/2014/main" val="3948912357"/>
                  </a:ext>
                </a:extLst>
              </a:tr>
              <a:tr h="495455">
                <a:tc>
                  <a:txBody>
                    <a:bodyPr/>
                    <a:lstStyle/>
                    <a:p>
                      <a:r>
                        <a:rPr lang="en-US" sz="1400">
                          <a:effectLst/>
                        </a:rPr>
                        <a:t>yolov7-tiny</a:t>
                      </a:r>
                    </a:p>
                  </a:txBody>
                  <a:tcPr anchor="ctr"/>
                </a:tc>
                <a:tc>
                  <a:txBody>
                    <a:bodyPr/>
                    <a:lstStyle/>
                    <a:p>
                      <a:r>
                        <a:rPr lang="en-US" sz="1400" dirty="0">
                          <a:effectLst/>
                        </a:rPr>
                        <a:t>12.4MB</a:t>
                      </a:r>
                    </a:p>
                  </a:txBody>
                  <a:tcPr anchor="ctr"/>
                </a:tc>
                <a:tc>
                  <a:txBody>
                    <a:bodyPr/>
                    <a:lstStyle/>
                    <a:p>
                      <a:r>
                        <a:rPr lang="en-US" sz="1400" dirty="0">
                          <a:effectLst/>
                        </a:rPr>
                        <a:t>224</a:t>
                      </a:r>
                    </a:p>
                  </a:txBody>
                  <a:tcPr anchor="ctr"/>
                </a:tc>
                <a:tc>
                  <a:txBody>
                    <a:bodyPr/>
                    <a:lstStyle/>
                    <a:p>
                      <a:r>
                        <a:rPr lang="en-US" sz="1400" dirty="0">
                          <a:effectLst/>
                        </a:rPr>
                        <a:t>6048051</a:t>
                      </a:r>
                    </a:p>
                  </a:txBody>
                  <a:tcPr anchor="ctr"/>
                </a:tc>
                <a:tc>
                  <a:txBody>
                    <a:bodyPr/>
                    <a:lstStyle/>
                    <a:p>
                      <a:r>
                        <a:rPr lang="en-US" altLang="zh-CN" sz="1400" dirty="0">
                          <a:effectLst/>
                        </a:rPr>
                        <a:t>94.73</a:t>
                      </a:r>
                      <a:endParaRPr lang="en-US" sz="1400" dirty="0">
                        <a:effectLst/>
                      </a:endParaRPr>
                    </a:p>
                  </a:txBody>
                  <a:tcPr anchor="ctr"/>
                </a:tc>
                <a:tc>
                  <a:txBody>
                    <a:bodyPr/>
                    <a:lstStyle/>
                    <a:p>
                      <a:r>
                        <a:rPr lang="en-US" altLang="zh-CN" sz="1400" dirty="0">
                          <a:effectLst/>
                        </a:rPr>
                        <a:t>92.57</a:t>
                      </a:r>
                      <a:endParaRPr lang="en-US" sz="1400" dirty="0">
                        <a:effectLst/>
                      </a:endParaRPr>
                    </a:p>
                  </a:txBody>
                  <a:tcPr anchor="ctr"/>
                </a:tc>
                <a:tc>
                  <a:txBody>
                    <a:bodyPr/>
                    <a:lstStyle/>
                    <a:p>
                      <a:r>
                        <a:rPr lang="en-US" altLang="zh-CN" sz="1400" dirty="0">
                          <a:effectLst/>
                        </a:rPr>
                        <a:t>82.09</a:t>
                      </a:r>
                      <a:endParaRPr lang="en-US" sz="1400" dirty="0">
                        <a:effectLst/>
                      </a:endParaRPr>
                    </a:p>
                  </a:txBody>
                  <a:tcPr anchor="ctr"/>
                </a:tc>
                <a:tc>
                  <a:txBody>
                    <a:bodyPr/>
                    <a:lstStyle/>
                    <a:p>
                      <a:r>
                        <a:rPr lang="en-US" sz="1400" dirty="0">
                          <a:effectLst/>
                        </a:rPr>
                        <a:t>328.74</a:t>
                      </a:r>
                    </a:p>
                  </a:txBody>
                  <a:tcPr anchor="ctr"/>
                </a:tc>
                <a:extLst>
                  <a:ext uri="{0D108BD9-81ED-4DB2-BD59-A6C34878D82A}">
                    <a16:rowId xmlns:a16="http://schemas.microsoft.com/office/drawing/2014/main" val="326555830"/>
                  </a:ext>
                </a:extLst>
              </a:tr>
              <a:tr h="495455">
                <a:tc>
                  <a:txBody>
                    <a:bodyPr/>
                    <a:lstStyle/>
                    <a:p>
                      <a:r>
                        <a:rPr lang="en-US" sz="1400" dirty="0">
                          <a:effectLst/>
                        </a:rPr>
                        <a:t>yolov7s</a:t>
                      </a:r>
                    </a:p>
                  </a:txBody>
                  <a:tcPr anchor="ctr"/>
                </a:tc>
                <a:tc>
                  <a:txBody>
                    <a:bodyPr/>
                    <a:lstStyle/>
                    <a:p>
                      <a:r>
                        <a:rPr lang="en-US" sz="1400" dirty="0">
                          <a:effectLst/>
                        </a:rPr>
                        <a:t>8.9MB</a:t>
                      </a:r>
                    </a:p>
                  </a:txBody>
                  <a:tcPr anchor="ctr"/>
                </a:tc>
                <a:tc>
                  <a:txBody>
                    <a:bodyPr/>
                    <a:lstStyle/>
                    <a:p>
                      <a:r>
                        <a:rPr lang="en-US" sz="1400" dirty="0">
                          <a:effectLst/>
                        </a:rPr>
                        <a:t>297</a:t>
                      </a:r>
                    </a:p>
                  </a:txBody>
                  <a:tcPr anchor="ctr"/>
                </a:tc>
                <a:tc>
                  <a:txBody>
                    <a:bodyPr/>
                    <a:lstStyle/>
                    <a:p>
                      <a:r>
                        <a:rPr lang="en-US" sz="1400" dirty="0">
                          <a:effectLst/>
                        </a:rPr>
                        <a:t>4269124</a:t>
                      </a:r>
                    </a:p>
                  </a:txBody>
                  <a:tcPr anchor="ctr"/>
                </a:tc>
                <a:tc>
                  <a:txBody>
                    <a:bodyPr/>
                    <a:lstStyle/>
                    <a:p>
                      <a:r>
                        <a:rPr lang="en-US" altLang="zh-CN" sz="1400" dirty="0">
                          <a:effectLst/>
                        </a:rPr>
                        <a:t>94.81</a:t>
                      </a:r>
                      <a:endParaRPr lang="en-US" sz="1400" dirty="0">
                        <a:effectLst/>
                      </a:endParaRPr>
                    </a:p>
                  </a:txBody>
                  <a:tcPr anchor="ctr"/>
                </a:tc>
                <a:tc>
                  <a:txBody>
                    <a:bodyPr/>
                    <a:lstStyle/>
                    <a:p>
                      <a:r>
                        <a:rPr lang="en-US" altLang="zh-CN" sz="1400" dirty="0">
                          <a:effectLst/>
                        </a:rPr>
                        <a:t>93.13</a:t>
                      </a:r>
                      <a:endParaRPr lang="en-US" sz="1400" dirty="0">
                        <a:effectLst/>
                      </a:endParaRPr>
                    </a:p>
                  </a:txBody>
                  <a:tcPr anchor="ctr"/>
                </a:tc>
                <a:tc>
                  <a:txBody>
                    <a:bodyPr/>
                    <a:lstStyle/>
                    <a:p>
                      <a:r>
                        <a:rPr lang="en-US" altLang="zh-CN" sz="1400" dirty="0">
                          <a:effectLst/>
                        </a:rPr>
                        <a:t>85.18</a:t>
                      </a:r>
                      <a:endParaRPr lang="en-US" sz="1400" dirty="0">
                        <a:effectLst/>
                      </a:endParaRPr>
                    </a:p>
                  </a:txBody>
                  <a:tcPr anchor="ctr"/>
                </a:tc>
                <a:tc>
                  <a:txBody>
                    <a:bodyPr/>
                    <a:lstStyle/>
                    <a:p>
                      <a:r>
                        <a:rPr lang="en-US" altLang="zh-CN" sz="1400" dirty="0">
                          <a:effectLst/>
                        </a:rPr>
                        <a:t>383.40</a:t>
                      </a:r>
                      <a:endParaRPr lang="en-US" sz="1400" dirty="0">
                        <a:effectLst/>
                      </a:endParaRPr>
                    </a:p>
                  </a:txBody>
                  <a:tcPr anchor="ctr"/>
                </a:tc>
                <a:extLst>
                  <a:ext uri="{0D108BD9-81ED-4DB2-BD59-A6C34878D82A}">
                    <a16:rowId xmlns:a16="http://schemas.microsoft.com/office/drawing/2014/main" val="3079077759"/>
                  </a:ext>
                </a:extLst>
              </a:tr>
              <a:tr h="495455">
                <a:tc>
                  <a:txBody>
                    <a:bodyPr/>
                    <a:lstStyle/>
                    <a:p>
                      <a:r>
                        <a:rPr lang="en-US" sz="1400" dirty="0">
                          <a:effectLst/>
                        </a:rPr>
                        <a:t>yolov7</a:t>
                      </a:r>
                    </a:p>
                  </a:txBody>
                  <a:tcPr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effectLst/>
                        </a:rPr>
                        <a:t>73.6MB</a:t>
                      </a:r>
                    </a:p>
                  </a:txBody>
                  <a:tcPr anchor="ctr"/>
                </a:tc>
                <a:tc>
                  <a:txBody>
                    <a:bodyPr/>
                    <a:lstStyle/>
                    <a:p>
                      <a:r>
                        <a:rPr lang="en-US" sz="1400" dirty="0">
                          <a:effectLst/>
                        </a:rPr>
                        <a:t>315</a:t>
                      </a:r>
                    </a:p>
                  </a:txBody>
                  <a:tcPr anchor="ctr"/>
                </a:tc>
                <a:tc>
                  <a:txBody>
                    <a:bodyPr/>
                    <a:lstStyle/>
                    <a:p>
                      <a:r>
                        <a:rPr lang="en-US" sz="1400" dirty="0">
                          <a:effectLst/>
                        </a:rPr>
                        <a:t>36562547</a:t>
                      </a:r>
                    </a:p>
                  </a:txBody>
                  <a:tcPr anchor="ctr"/>
                </a:tc>
                <a:tc>
                  <a:txBody>
                    <a:bodyPr/>
                    <a:lstStyle/>
                    <a:p>
                      <a:r>
                        <a:rPr lang="en-US" sz="1400" dirty="0">
                          <a:effectLst/>
                        </a:rPr>
                        <a:t>96.93</a:t>
                      </a:r>
                    </a:p>
                  </a:txBody>
                  <a:tcPr anchor="ctr"/>
                </a:tc>
                <a:tc>
                  <a:txBody>
                    <a:bodyPr/>
                    <a:lstStyle/>
                    <a:p>
                      <a:r>
                        <a:rPr lang="en-US" sz="1400" dirty="0">
                          <a:effectLst/>
                        </a:rPr>
                        <a:t>95.56</a:t>
                      </a:r>
                    </a:p>
                  </a:txBody>
                  <a:tcPr anchor="ctr"/>
                </a:tc>
                <a:tc>
                  <a:txBody>
                    <a:bodyPr/>
                    <a:lstStyle/>
                    <a:p>
                      <a:r>
                        <a:rPr lang="en-US" sz="1400" dirty="0">
                          <a:effectLst/>
                        </a:rPr>
                        <a:t>88.05</a:t>
                      </a:r>
                    </a:p>
                  </a:txBody>
                  <a:tcPr anchor="ctr"/>
                </a:tc>
                <a:tc>
                  <a:txBody>
                    <a:bodyPr/>
                    <a:lstStyle/>
                    <a:p>
                      <a:r>
                        <a:rPr lang="en-US" sz="1400" dirty="0">
                          <a:effectLst/>
                        </a:rPr>
                        <a:t>1670.07</a:t>
                      </a:r>
                    </a:p>
                  </a:txBody>
                  <a:tcPr anchor="ctr"/>
                </a:tc>
                <a:extLst>
                  <a:ext uri="{0D108BD9-81ED-4DB2-BD59-A6C34878D82A}">
                    <a16:rowId xmlns:a16="http://schemas.microsoft.com/office/drawing/2014/main" val="3696969348"/>
                  </a:ext>
                </a:extLst>
              </a:tr>
            </a:tbl>
          </a:graphicData>
        </a:graphic>
      </p:graphicFrame>
      <p:sp>
        <p:nvSpPr>
          <p:cNvPr id="3" name="TextBox 2">
            <a:extLst>
              <a:ext uri="{FF2B5EF4-FFF2-40B4-BE49-F238E27FC236}">
                <a16:creationId xmlns:a16="http://schemas.microsoft.com/office/drawing/2014/main" id="{0E04BE72-1667-B43E-9975-2C36F1DF067A}"/>
              </a:ext>
            </a:extLst>
          </p:cNvPr>
          <p:cNvSpPr txBox="1"/>
          <p:nvPr/>
        </p:nvSpPr>
        <p:spPr>
          <a:xfrm>
            <a:off x="126191" y="633068"/>
            <a:ext cx="8476064" cy="369332"/>
          </a:xfrm>
          <a:prstGeom prst="rect">
            <a:avLst/>
          </a:prstGeom>
          <a:noFill/>
        </p:spPr>
        <p:txBody>
          <a:bodyPr wrap="square" lIns="91440" tIns="45720" rIns="91440" bIns="45720" rtlCol="0" anchor="t">
            <a:spAutoFit/>
          </a:bodyPr>
          <a:lstStyle/>
          <a:p>
            <a:r>
              <a:rPr lang="en-US" dirty="0"/>
              <a:t>Test on 5 models provided by the authors (trained by default 300 epochs)</a:t>
            </a:r>
          </a:p>
        </p:txBody>
      </p:sp>
    </p:spTree>
    <p:extLst>
      <p:ext uri="{BB962C8B-B14F-4D97-AF65-F5344CB8AC3E}">
        <p14:creationId xmlns:p14="http://schemas.microsoft.com/office/powerpoint/2010/main" val="3029176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ECC54-1278-D2A4-2305-ED3F6E66A0A1}"/>
              </a:ext>
            </a:extLst>
          </p:cNvPr>
          <p:cNvSpPr>
            <a:spLocks noGrp="1"/>
          </p:cNvSpPr>
          <p:nvPr>
            <p:ph type="sldNum" sz="quarter" idx="7"/>
          </p:nvPr>
        </p:nvSpPr>
        <p:spPr/>
        <p:txBody>
          <a:bodyPr/>
          <a:lstStyle/>
          <a:p>
            <a:fld id="{B6F15528-21DE-4FAA-801E-634DDDAF4B2B}" type="slidenum">
              <a:rPr lang="en-US" smtClean="0"/>
              <a:t>29</a:t>
            </a:fld>
            <a:endParaRPr lang="en-US"/>
          </a:p>
        </p:txBody>
      </p:sp>
      <p:sp>
        <p:nvSpPr>
          <p:cNvPr id="5" name="object 2">
            <a:extLst>
              <a:ext uri="{FF2B5EF4-FFF2-40B4-BE49-F238E27FC236}">
                <a16:creationId xmlns:a16="http://schemas.microsoft.com/office/drawing/2014/main" id="{EC57DC65-C2F8-7F91-768D-51E17885FD0B}"/>
              </a:ext>
            </a:extLst>
          </p:cNvPr>
          <p:cNvSpPr txBox="1">
            <a:spLocks/>
          </p:cNvSpPr>
          <p:nvPr/>
        </p:nvSpPr>
        <p:spPr>
          <a:xfrm>
            <a:off x="204249" y="193009"/>
            <a:ext cx="8867562"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Results</a:t>
            </a:r>
            <a:endParaRPr lang="en-US" kern="0" dirty="0"/>
          </a:p>
        </p:txBody>
      </p:sp>
      <p:graphicFrame>
        <p:nvGraphicFramePr>
          <p:cNvPr id="2" name="Table 1">
            <a:extLst>
              <a:ext uri="{FF2B5EF4-FFF2-40B4-BE49-F238E27FC236}">
                <a16:creationId xmlns:a16="http://schemas.microsoft.com/office/drawing/2014/main" id="{2ED2E792-FDE6-55C7-C9BD-619265F7FA71}"/>
              </a:ext>
            </a:extLst>
          </p:cNvPr>
          <p:cNvGraphicFramePr>
            <a:graphicFrameLocks noGrp="1"/>
          </p:cNvGraphicFramePr>
          <p:nvPr>
            <p:extLst>
              <p:ext uri="{D42A27DB-BD31-4B8C-83A1-F6EECF244321}">
                <p14:modId xmlns:p14="http://schemas.microsoft.com/office/powerpoint/2010/main" val="2935189541"/>
              </p:ext>
            </p:extLst>
          </p:nvPr>
        </p:nvGraphicFramePr>
        <p:xfrm>
          <a:off x="174078" y="636720"/>
          <a:ext cx="8795844" cy="2335082"/>
        </p:xfrm>
        <a:graphic>
          <a:graphicData uri="http://schemas.openxmlformats.org/drawingml/2006/table">
            <a:tbl>
              <a:tblPr firstRow="1" bandRow="1">
                <a:tableStyleId>{5C22544A-7EE6-4342-B048-85BDC9FD1C3A}</a:tableStyleId>
              </a:tblPr>
              <a:tblGrid>
                <a:gridCol w="1325198">
                  <a:extLst>
                    <a:ext uri="{9D8B030D-6E8A-4147-A177-3AD203B41FA5}">
                      <a16:colId xmlns:a16="http://schemas.microsoft.com/office/drawing/2014/main" val="3930763421"/>
                    </a:ext>
                  </a:extLst>
                </a:gridCol>
                <a:gridCol w="913840">
                  <a:extLst>
                    <a:ext uri="{9D8B030D-6E8A-4147-A177-3AD203B41FA5}">
                      <a16:colId xmlns:a16="http://schemas.microsoft.com/office/drawing/2014/main" val="1537273307"/>
                    </a:ext>
                  </a:extLst>
                </a:gridCol>
                <a:gridCol w="799611">
                  <a:extLst>
                    <a:ext uri="{9D8B030D-6E8A-4147-A177-3AD203B41FA5}">
                      <a16:colId xmlns:a16="http://schemas.microsoft.com/office/drawing/2014/main" val="2315340187"/>
                    </a:ext>
                  </a:extLst>
                </a:gridCol>
                <a:gridCol w="1199416">
                  <a:extLst>
                    <a:ext uri="{9D8B030D-6E8A-4147-A177-3AD203B41FA5}">
                      <a16:colId xmlns:a16="http://schemas.microsoft.com/office/drawing/2014/main" val="3205871083"/>
                    </a:ext>
                  </a:extLst>
                </a:gridCol>
                <a:gridCol w="1028070">
                  <a:extLst>
                    <a:ext uri="{9D8B030D-6E8A-4147-A177-3AD203B41FA5}">
                      <a16:colId xmlns:a16="http://schemas.microsoft.com/office/drawing/2014/main" val="83444888"/>
                    </a:ext>
                  </a:extLst>
                </a:gridCol>
                <a:gridCol w="1108033">
                  <a:extLst>
                    <a:ext uri="{9D8B030D-6E8A-4147-A177-3AD203B41FA5}">
                      <a16:colId xmlns:a16="http://schemas.microsoft.com/office/drawing/2014/main" val="1534448224"/>
                    </a:ext>
                  </a:extLst>
                </a:gridCol>
                <a:gridCol w="1028070">
                  <a:extLst>
                    <a:ext uri="{9D8B030D-6E8A-4147-A177-3AD203B41FA5}">
                      <a16:colId xmlns:a16="http://schemas.microsoft.com/office/drawing/2014/main" val="3030259266"/>
                    </a:ext>
                  </a:extLst>
                </a:gridCol>
                <a:gridCol w="1393606">
                  <a:extLst>
                    <a:ext uri="{9D8B030D-6E8A-4147-A177-3AD203B41FA5}">
                      <a16:colId xmlns:a16="http://schemas.microsoft.com/office/drawing/2014/main" val="2810719794"/>
                    </a:ext>
                  </a:extLst>
                </a:gridCol>
              </a:tblGrid>
              <a:tr h="403382">
                <a:tc>
                  <a:txBody>
                    <a:bodyPr/>
                    <a:lstStyle/>
                    <a:p>
                      <a:r>
                        <a:rPr lang="en-US" sz="1400" dirty="0">
                          <a:effectLst/>
                        </a:rPr>
                        <a:t>Models</a:t>
                      </a:r>
                    </a:p>
                  </a:txBody>
                  <a:tcPr marL="123825" marR="123825" marT="57150" marB="57150" anchor="ctr"/>
                </a:tc>
                <a:tc>
                  <a:txBody>
                    <a:bodyPr/>
                    <a:lstStyle/>
                    <a:p>
                      <a:r>
                        <a:rPr lang="en-US" sz="1400" dirty="0">
                          <a:effectLst/>
                        </a:rPr>
                        <a:t>Size</a:t>
                      </a:r>
                    </a:p>
                  </a:txBody>
                  <a:tcPr marL="123825" marR="123825" marT="57150" marB="57150" anchor="ctr"/>
                </a:tc>
                <a:tc>
                  <a:txBody>
                    <a:bodyPr/>
                    <a:lstStyle/>
                    <a:p>
                      <a:r>
                        <a:rPr lang="en-US" sz="1400" dirty="0">
                          <a:effectLst/>
                        </a:rPr>
                        <a:t>layers</a:t>
                      </a:r>
                    </a:p>
                  </a:txBody>
                  <a:tcPr marL="123825" marR="123825" marT="57150" marB="57150" anchor="ctr"/>
                </a:tc>
                <a:tc>
                  <a:txBody>
                    <a:bodyPr/>
                    <a:lstStyle/>
                    <a:p>
                      <a:r>
                        <a:rPr lang="en-US" sz="1400" dirty="0">
                          <a:effectLst/>
                        </a:rPr>
                        <a:t>Parameters</a:t>
                      </a:r>
                    </a:p>
                  </a:txBody>
                  <a:tcPr marL="123825" marR="123825" marT="57150" marB="57150" anchor="ctr"/>
                </a:tc>
                <a:tc>
                  <a:txBody>
                    <a:bodyPr/>
                    <a:lstStyle/>
                    <a:p>
                      <a:r>
                        <a:rPr lang="en-US" sz="1400" dirty="0">
                          <a:effectLst/>
                        </a:rPr>
                        <a:t>Easy</a:t>
                      </a:r>
                    </a:p>
                  </a:txBody>
                  <a:tcPr marL="123825" marR="123825" marT="57150" marB="57150" anchor="ctr"/>
                </a:tc>
                <a:tc>
                  <a:txBody>
                    <a:bodyPr/>
                    <a:lstStyle/>
                    <a:p>
                      <a:r>
                        <a:rPr lang="en-US" sz="1400" dirty="0">
                          <a:effectLst/>
                        </a:rPr>
                        <a:t>Medium</a:t>
                      </a:r>
                    </a:p>
                  </a:txBody>
                  <a:tcPr marL="123825" marR="123825" marT="57150" marB="57150" anchor="ctr"/>
                </a:tc>
                <a:tc>
                  <a:txBody>
                    <a:bodyPr/>
                    <a:lstStyle/>
                    <a:p>
                      <a:r>
                        <a:rPr lang="en-US" sz="1400" dirty="0">
                          <a:effectLst/>
                        </a:rPr>
                        <a:t>Hard</a:t>
                      </a:r>
                    </a:p>
                  </a:txBody>
                  <a:tcPr marL="123825" marR="123825" marT="57150" marB="57150" anchor="ctr"/>
                </a:tc>
                <a:tc>
                  <a:txBody>
                    <a:bodyPr/>
                    <a:lstStyle/>
                    <a:p>
                      <a:r>
                        <a:rPr lang="en-US" sz="1400" dirty="0">
                          <a:effectLst/>
                        </a:rPr>
                        <a:t>Time(</a:t>
                      </a:r>
                      <a:r>
                        <a:rPr lang="en-US" sz="1400" dirty="0" err="1">
                          <a:effectLst/>
                        </a:rPr>
                        <a:t>ms</a:t>
                      </a:r>
                      <a:r>
                        <a:rPr lang="en-US" sz="1400" dirty="0">
                          <a:effectLst/>
                        </a:rPr>
                        <a:t>)</a:t>
                      </a:r>
                    </a:p>
                  </a:txBody>
                  <a:tcPr marL="123825" marR="123825" marT="57150" marB="57150" anchor="ctr"/>
                </a:tc>
                <a:extLst>
                  <a:ext uri="{0D108BD9-81ED-4DB2-BD59-A6C34878D82A}">
                    <a16:rowId xmlns:a16="http://schemas.microsoft.com/office/drawing/2014/main" val="4220544397"/>
                  </a:ext>
                </a:extLst>
              </a:tr>
              <a:tr h="386340">
                <a:tc>
                  <a:txBody>
                    <a:bodyPr/>
                    <a:lstStyle/>
                    <a:p>
                      <a:r>
                        <a:rPr lang="en-US" sz="1400" dirty="0">
                          <a:effectLst/>
                        </a:rPr>
                        <a:t>yolov7-lite-t</a:t>
                      </a:r>
                    </a:p>
                  </a:txBody>
                  <a:tcPr anchor="ctr"/>
                </a:tc>
                <a:tc>
                  <a:txBody>
                    <a:bodyPr/>
                    <a:lstStyle/>
                    <a:p>
                      <a:r>
                        <a:rPr lang="en-US" sz="1400" dirty="0">
                          <a:effectLst/>
                        </a:rPr>
                        <a:t>747KB</a:t>
                      </a:r>
                    </a:p>
                  </a:txBody>
                  <a:tcPr anchor="ctr"/>
                </a:tc>
                <a:tc>
                  <a:txBody>
                    <a:bodyPr/>
                    <a:lstStyle/>
                    <a:p>
                      <a:r>
                        <a:rPr lang="en-US" sz="1400" dirty="0">
                          <a:effectLst/>
                        </a:rPr>
                        <a:t>236</a:t>
                      </a:r>
                    </a:p>
                  </a:txBody>
                  <a:tcPr anchor="ctr"/>
                </a:tc>
                <a:tc>
                  <a:txBody>
                    <a:bodyPr/>
                    <a:lstStyle/>
                    <a:p>
                      <a:r>
                        <a:rPr lang="en-US" sz="1400" dirty="0">
                          <a:effectLst/>
                        </a:rPr>
                        <a:t>251795</a:t>
                      </a:r>
                    </a:p>
                  </a:txBody>
                  <a:tcPr anchor="ctr"/>
                </a:tc>
                <a:tc>
                  <a:txBody>
                    <a:bodyPr/>
                    <a:lstStyle/>
                    <a:p>
                      <a:r>
                        <a:rPr lang="en-US" sz="1400" dirty="0">
                          <a:effectLst/>
                        </a:rPr>
                        <a:t>88.67</a:t>
                      </a:r>
                    </a:p>
                  </a:txBody>
                  <a:tcPr anchor="ctr"/>
                </a:tc>
                <a:tc>
                  <a:txBody>
                    <a:bodyPr/>
                    <a:lstStyle/>
                    <a:p>
                      <a:r>
                        <a:rPr lang="en-US" sz="1400" dirty="0">
                          <a:effectLst/>
                        </a:rPr>
                        <a:t>85.19</a:t>
                      </a:r>
                    </a:p>
                  </a:txBody>
                  <a:tcPr anchor="ctr"/>
                </a:tc>
                <a:tc>
                  <a:txBody>
                    <a:bodyPr/>
                    <a:lstStyle/>
                    <a:p>
                      <a:r>
                        <a:rPr lang="en-US" sz="1400" dirty="0">
                          <a:effectLst/>
                        </a:rPr>
                        <a:t>71.44</a:t>
                      </a:r>
                    </a:p>
                  </a:txBody>
                  <a:tcPr anchor="ctr"/>
                </a:tc>
                <a:tc>
                  <a:txBody>
                    <a:bodyPr/>
                    <a:lstStyle/>
                    <a:p>
                      <a:r>
                        <a:rPr lang="en-US" sz="1400" dirty="0">
                          <a:effectLst/>
                        </a:rPr>
                        <a:t>96.96</a:t>
                      </a:r>
                    </a:p>
                  </a:txBody>
                  <a:tcPr anchor="ctr"/>
                </a:tc>
                <a:extLst>
                  <a:ext uri="{0D108BD9-81ED-4DB2-BD59-A6C34878D82A}">
                    <a16:rowId xmlns:a16="http://schemas.microsoft.com/office/drawing/2014/main" val="2609720292"/>
                  </a:ext>
                </a:extLst>
              </a:tr>
              <a:tr h="386340">
                <a:tc>
                  <a:txBody>
                    <a:bodyPr/>
                    <a:lstStyle/>
                    <a:p>
                      <a:r>
                        <a:rPr lang="en-US" sz="1400" dirty="0">
                          <a:effectLst/>
                        </a:rPr>
                        <a:t>yolov7-lite-s</a:t>
                      </a:r>
                    </a:p>
                  </a:txBody>
                  <a:tcPr anchor="ctr"/>
                </a:tc>
                <a:tc>
                  <a:txBody>
                    <a:bodyPr/>
                    <a:lstStyle/>
                    <a:p>
                      <a:r>
                        <a:rPr lang="en-US" sz="1400" dirty="0">
                          <a:effectLst/>
                        </a:rPr>
                        <a:t>2.4MB</a:t>
                      </a:r>
                    </a:p>
                  </a:txBody>
                  <a:tcPr anchor="ctr"/>
                </a:tc>
                <a:tc>
                  <a:txBody>
                    <a:bodyPr/>
                    <a:lstStyle/>
                    <a:p>
                      <a:r>
                        <a:rPr lang="en-US" sz="1400" dirty="0">
                          <a:effectLst/>
                        </a:rPr>
                        <a:t>276</a:t>
                      </a:r>
                    </a:p>
                  </a:txBody>
                  <a:tcPr anchor="ctr"/>
                </a:tc>
                <a:tc>
                  <a:txBody>
                    <a:bodyPr/>
                    <a:lstStyle/>
                    <a:p>
                      <a:r>
                        <a:rPr lang="en-US" sz="1400" dirty="0">
                          <a:effectLst/>
                        </a:rPr>
                        <a:t>1073667</a:t>
                      </a:r>
                    </a:p>
                  </a:txBody>
                  <a:tcPr anchor="ctr"/>
                </a:tc>
                <a:tc>
                  <a:txBody>
                    <a:bodyPr/>
                    <a:lstStyle/>
                    <a:p>
                      <a:r>
                        <a:rPr lang="en-US" sz="1400" dirty="0">
                          <a:effectLst/>
                        </a:rPr>
                        <a:t>92.67</a:t>
                      </a:r>
                    </a:p>
                  </a:txBody>
                  <a:tcPr anchor="ctr"/>
                </a:tc>
                <a:tc>
                  <a:txBody>
                    <a:bodyPr/>
                    <a:lstStyle/>
                    <a:p>
                      <a:r>
                        <a:rPr lang="en-US" sz="1400" dirty="0">
                          <a:effectLst/>
                        </a:rPr>
                        <a:t>89.88</a:t>
                      </a:r>
                    </a:p>
                  </a:txBody>
                  <a:tcPr anchor="ctr"/>
                </a:tc>
                <a:tc>
                  <a:txBody>
                    <a:bodyPr/>
                    <a:lstStyle/>
                    <a:p>
                      <a:r>
                        <a:rPr lang="en-US" sz="1400" dirty="0">
                          <a:effectLst/>
                        </a:rPr>
                        <a:t>78.53</a:t>
                      </a:r>
                    </a:p>
                  </a:txBody>
                  <a:tcPr anchor="ctr"/>
                </a:tc>
                <a:tc>
                  <a:txBody>
                    <a:bodyPr/>
                    <a:lstStyle/>
                    <a:p>
                      <a:r>
                        <a:rPr lang="en-US" sz="1400" dirty="0">
                          <a:effectLst/>
                        </a:rPr>
                        <a:t>187.12</a:t>
                      </a:r>
                    </a:p>
                  </a:txBody>
                  <a:tcPr anchor="ctr"/>
                </a:tc>
                <a:extLst>
                  <a:ext uri="{0D108BD9-81ED-4DB2-BD59-A6C34878D82A}">
                    <a16:rowId xmlns:a16="http://schemas.microsoft.com/office/drawing/2014/main" val="3948912357"/>
                  </a:ext>
                </a:extLst>
              </a:tr>
              <a:tr h="386340">
                <a:tc>
                  <a:txBody>
                    <a:bodyPr/>
                    <a:lstStyle/>
                    <a:p>
                      <a:r>
                        <a:rPr lang="en-US" sz="1400" dirty="0">
                          <a:effectLst/>
                        </a:rPr>
                        <a:t>yolov7-tiny</a:t>
                      </a:r>
                    </a:p>
                  </a:txBody>
                  <a:tcPr anchor="ctr"/>
                </a:tc>
                <a:tc>
                  <a:txBody>
                    <a:bodyPr/>
                    <a:lstStyle/>
                    <a:p>
                      <a:r>
                        <a:rPr lang="en-US" sz="1400" dirty="0">
                          <a:effectLst/>
                        </a:rPr>
                        <a:t>12.4MB</a:t>
                      </a:r>
                    </a:p>
                  </a:txBody>
                  <a:tcPr anchor="ctr"/>
                </a:tc>
                <a:tc>
                  <a:txBody>
                    <a:bodyPr/>
                    <a:lstStyle/>
                    <a:p>
                      <a:r>
                        <a:rPr lang="en-US" sz="1400" dirty="0">
                          <a:effectLst/>
                        </a:rPr>
                        <a:t>224</a:t>
                      </a:r>
                    </a:p>
                  </a:txBody>
                  <a:tcPr anchor="ctr"/>
                </a:tc>
                <a:tc>
                  <a:txBody>
                    <a:bodyPr/>
                    <a:lstStyle/>
                    <a:p>
                      <a:r>
                        <a:rPr lang="en-US" sz="1400" dirty="0">
                          <a:effectLst/>
                        </a:rPr>
                        <a:t>6048051</a:t>
                      </a:r>
                    </a:p>
                  </a:txBody>
                  <a:tcPr anchor="ctr"/>
                </a:tc>
                <a:tc>
                  <a:txBody>
                    <a:bodyPr/>
                    <a:lstStyle/>
                    <a:p>
                      <a:r>
                        <a:rPr lang="en-US" altLang="zh-CN" sz="1400" dirty="0">
                          <a:effectLst/>
                        </a:rPr>
                        <a:t>94.73</a:t>
                      </a:r>
                      <a:endParaRPr lang="en-US" sz="1400" dirty="0">
                        <a:effectLst/>
                      </a:endParaRPr>
                    </a:p>
                  </a:txBody>
                  <a:tcPr anchor="ctr"/>
                </a:tc>
                <a:tc>
                  <a:txBody>
                    <a:bodyPr/>
                    <a:lstStyle/>
                    <a:p>
                      <a:r>
                        <a:rPr lang="en-US" altLang="zh-CN" sz="1400" dirty="0">
                          <a:effectLst/>
                        </a:rPr>
                        <a:t>92.57</a:t>
                      </a:r>
                      <a:endParaRPr lang="en-US" sz="1400" dirty="0">
                        <a:effectLst/>
                      </a:endParaRPr>
                    </a:p>
                  </a:txBody>
                  <a:tcPr anchor="ctr"/>
                </a:tc>
                <a:tc>
                  <a:txBody>
                    <a:bodyPr/>
                    <a:lstStyle/>
                    <a:p>
                      <a:r>
                        <a:rPr lang="en-US" altLang="zh-CN" sz="1400" dirty="0">
                          <a:effectLst/>
                        </a:rPr>
                        <a:t>82.09</a:t>
                      </a:r>
                      <a:endParaRPr lang="en-US" sz="1400" dirty="0">
                        <a:effectLst/>
                      </a:endParaRPr>
                    </a:p>
                  </a:txBody>
                  <a:tcPr anchor="ctr"/>
                </a:tc>
                <a:tc>
                  <a:txBody>
                    <a:bodyPr/>
                    <a:lstStyle/>
                    <a:p>
                      <a:r>
                        <a:rPr lang="en-US" sz="1400" dirty="0">
                          <a:effectLst/>
                        </a:rPr>
                        <a:t>328.74</a:t>
                      </a:r>
                    </a:p>
                  </a:txBody>
                  <a:tcPr anchor="ctr"/>
                </a:tc>
                <a:extLst>
                  <a:ext uri="{0D108BD9-81ED-4DB2-BD59-A6C34878D82A}">
                    <a16:rowId xmlns:a16="http://schemas.microsoft.com/office/drawing/2014/main" val="326555830"/>
                  </a:ext>
                </a:extLst>
              </a:tr>
              <a:tr h="386340">
                <a:tc>
                  <a:txBody>
                    <a:bodyPr/>
                    <a:lstStyle/>
                    <a:p>
                      <a:r>
                        <a:rPr lang="en-US" sz="1400" dirty="0">
                          <a:effectLst/>
                        </a:rPr>
                        <a:t>yolov7s</a:t>
                      </a:r>
                    </a:p>
                  </a:txBody>
                  <a:tcPr anchor="ctr"/>
                </a:tc>
                <a:tc>
                  <a:txBody>
                    <a:bodyPr/>
                    <a:lstStyle/>
                    <a:p>
                      <a:r>
                        <a:rPr lang="en-US" sz="1400" dirty="0">
                          <a:effectLst/>
                        </a:rPr>
                        <a:t>8.9MB</a:t>
                      </a:r>
                    </a:p>
                  </a:txBody>
                  <a:tcPr anchor="ctr"/>
                </a:tc>
                <a:tc>
                  <a:txBody>
                    <a:bodyPr/>
                    <a:lstStyle/>
                    <a:p>
                      <a:r>
                        <a:rPr lang="en-US" sz="1400" dirty="0">
                          <a:effectLst/>
                        </a:rPr>
                        <a:t>297</a:t>
                      </a:r>
                    </a:p>
                  </a:txBody>
                  <a:tcPr anchor="ctr"/>
                </a:tc>
                <a:tc>
                  <a:txBody>
                    <a:bodyPr/>
                    <a:lstStyle/>
                    <a:p>
                      <a:r>
                        <a:rPr lang="en-US" sz="1400" dirty="0">
                          <a:effectLst/>
                        </a:rPr>
                        <a:t>4269124</a:t>
                      </a:r>
                    </a:p>
                  </a:txBody>
                  <a:tcPr anchor="ctr"/>
                </a:tc>
                <a:tc>
                  <a:txBody>
                    <a:bodyPr/>
                    <a:lstStyle/>
                    <a:p>
                      <a:r>
                        <a:rPr lang="en-US" altLang="zh-CN" sz="1400" dirty="0">
                          <a:effectLst/>
                        </a:rPr>
                        <a:t>94.81</a:t>
                      </a:r>
                      <a:endParaRPr lang="en-US" sz="1400" dirty="0">
                        <a:effectLst/>
                      </a:endParaRPr>
                    </a:p>
                  </a:txBody>
                  <a:tcPr anchor="ctr"/>
                </a:tc>
                <a:tc>
                  <a:txBody>
                    <a:bodyPr/>
                    <a:lstStyle/>
                    <a:p>
                      <a:r>
                        <a:rPr lang="en-US" altLang="zh-CN" sz="1400" dirty="0">
                          <a:effectLst/>
                        </a:rPr>
                        <a:t>93.13</a:t>
                      </a:r>
                      <a:endParaRPr lang="en-US" sz="1400" dirty="0">
                        <a:effectLst/>
                      </a:endParaRPr>
                    </a:p>
                  </a:txBody>
                  <a:tcPr anchor="ctr"/>
                </a:tc>
                <a:tc>
                  <a:txBody>
                    <a:bodyPr/>
                    <a:lstStyle/>
                    <a:p>
                      <a:r>
                        <a:rPr lang="en-US" altLang="zh-CN" sz="1400" dirty="0">
                          <a:effectLst/>
                        </a:rPr>
                        <a:t>85.18</a:t>
                      </a:r>
                      <a:endParaRPr lang="en-US" sz="1400" dirty="0">
                        <a:effectLst/>
                      </a:endParaRPr>
                    </a:p>
                  </a:txBody>
                  <a:tcPr anchor="ctr"/>
                </a:tc>
                <a:tc>
                  <a:txBody>
                    <a:bodyPr/>
                    <a:lstStyle/>
                    <a:p>
                      <a:r>
                        <a:rPr lang="en-US" altLang="zh-CN" sz="1400" dirty="0">
                          <a:effectLst/>
                        </a:rPr>
                        <a:t>383.40</a:t>
                      </a:r>
                      <a:endParaRPr lang="en-US" sz="1400" dirty="0">
                        <a:effectLst/>
                      </a:endParaRPr>
                    </a:p>
                  </a:txBody>
                  <a:tcPr anchor="ctr"/>
                </a:tc>
                <a:extLst>
                  <a:ext uri="{0D108BD9-81ED-4DB2-BD59-A6C34878D82A}">
                    <a16:rowId xmlns:a16="http://schemas.microsoft.com/office/drawing/2014/main" val="3079077759"/>
                  </a:ext>
                </a:extLst>
              </a:tr>
              <a:tr h="386340">
                <a:tc>
                  <a:txBody>
                    <a:bodyPr/>
                    <a:lstStyle/>
                    <a:p>
                      <a:r>
                        <a:rPr lang="en-US" sz="1400" dirty="0">
                          <a:effectLst/>
                        </a:rPr>
                        <a:t>yolov7</a:t>
                      </a:r>
                    </a:p>
                  </a:txBody>
                  <a:tcPr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dirty="0">
                          <a:effectLst/>
                        </a:rPr>
                        <a:t>73.6MB</a:t>
                      </a:r>
                    </a:p>
                  </a:txBody>
                  <a:tcPr anchor="ctr"/>
                </a:tc>
                <a:tc>
                  <a:txBody>
                    <a:bodyPr/>
                    <a:lstStyle/>
                    <a:p>
                      <a:r>
                        <a:rPr lang="en-US" sz="1400" dirty="0">
                          <a:effectLst/>
                        </a:rPr>
                        <a:t>315</a:t>
                      </a:r>
                    </a:p>
                  </a:txBody>
                  <a:tcPr anchor="ctr"/>
                </a:tc>
                <a:tc>
                  <a:txBody>
                    <a:bodyPr/>
                    <a:lstStyle/>
                    <a:p>
                      <a:r>
                        <a:rPr lang="en-US" sz="1400" dirty="0">
                          <a:effectLst/>
                        </a:rPr>
                        <a:t>36562547</a:t>
                      </a:r>
                    </a:p>
                  </a:txBody>
                  <a:tcPr anchor="ctr"/>
                </a:tc>
                <a:tc>
                  <a:txBody>
                    <a:bodyPr/>
                    <a:lstStyle/>
                    <a:p>
                      <a:r>
                        <a:rPr lang="en-US" sz="1400" dirty="0">
                          <a:effectLst/>
                        </a:rPr>
                        <a:t>96.93</a:t>
                      </a:r>
                    </a:p>
                  </a:txBody>
                  <a:tcPr anchor="ctr"/>
                </a:tc>
                <a:tc>
                  <a:txBody>
                    <a:bodyPr/>
                    <a:lstStyle/>
                    <a:p>
                      <a:r>
                        <a:rPr lang="en-US" sz="1400" dirty="0">
                          <a:effectLst/>
                        </a:rPr>
                        <a:t>95.56</a:t>
                      </a:r>
                    </a:p>
                  </a:txBody>
                  <a:tcPr anchor="ctr"/>
                </a:tc>
                <a:tc>
                  <a:txBody>
                    <a:bodyPr/>
                    <a:lstStyle/>
                    <a:p>
                      <a:r>
                        <a:rPr lang="en-US" sz="1400" dirty="0">
                          <a:effectLst/>
                        </a:rPr>
                        <a:t>88.05</a:t>
                      </a:r>
                    </a:p>
                  </a:txBody>
                  <a:tcPr anchor="ctr"/>
                </a:tc>
                <a:tc>
                  <a:txBody>
                    <a:bodyPr/>
                    <a:lstStyle/>
                    <a:p>
                      <a:r>
                        <a:rPr lang="en-US" sz="1400" dirty="0">
                          <a:effectLst/>
                        </a:rPr>
                        <a:t>1670.07</a:t>
                      </a:r>
                    </a:p>
                  </a:txBody>
                  <a:tcPr anchor="ctr"/>
                </a:tc>
                <a:extLst>
                  <a:ext uri="{0D108BD9-81ED-4DB2-BD59-A6C34878D82A}">
                    <a16:rowId xmlns:a16="http://schemas.microsoft.com/office/drawing/2014/main" val="3696969348"/>
                  </a:ext>
                </a:extLst>
              </a:tr>
            </a:tbl>
          </a:graphicData>
        </a:graphic>
      </p:graphicFrame>
      <p:graphicFrame>
        <p:nvGraphicFramePr>
          <p:cNvPr id="3" name="Table 2">
            <a:extLst>
              <a:ext uri="{FF2B5EF4-FFF2-40B4-BE49-F238E27FC236}">
                <a16:creationId xmlns:a16="http://schemas.microsoft.com/office/drawing/2014/main" id="{0E8B7C55-CAE7-2262-041F-B90A7A85ECB5}"/>
              </a:ext>
            </a:extLst>
          </p:cNvPr>
          <p:cNvGraphicFramePr>
            <a:graphicFrameLocks noGrp="1"/>
          </p:cNvGraphicFramePr>
          <p:nvPr>
            <p:extLst>
              <p:ext uri="{D42A27DB-BD31-4B8C-83A1-F6EECF244321}">
                <p14:modId xmlns:p14="http://schemas.microsoft.com/office/powerpoint/2010/main" val="4142174443"/>
              </p:ext>
            </p:extLst>
          </p:nvPr>
        </p:nvGraphicFramePr>
        <p:xfrm>
          <a:off x="174078" y="2971802"/>
          <a:ext cx="8795843" cy="1353627"/>
        </p:xfrm>
        <a:graphic>
          <a:graphicData uri="http://schemas.openxmlformats.org/drawingml/2006/table">
            <a:tbl>
              <a:tblPr firstRow="1" bandRow="1">
                <a:tableStyleId>{16D9F66E-5EB9-4882-86FB-DCBF35E3C3E4}</a:tableStyleId>
              </a:tblPr>
              <a:tblGrid>
                <a:gridCol w="1325197">
                  <a:extLst>
                    <a:ext uri="{9D8B030D-6E8A-4147-A177-3AD203B41FA5}">
                      <a16:colId xmlns:a16="http://schemas.microsoft.com/office/drawing/2014/main" val="3930763421"/>
                    </a:ext>
                  </a:extLst>
                </a:gridCol>
                <a:gridCol w="913840">
                  <a:extLst>
                    <a:ext uri="{9D8B030D-6E8A-4147-A177-3AD203B41FA5}">
                      <a16:colId xmlns:a16="http://schemas.microsoft.com/office/drawing/2014/main" val="1537273307"/>
                    </a:ext>
                  </a:extLst>
                </a:gridCol>
                <a:gridCol w="799611">
                  <a:extLst>
                    <a:ext uri="{9D8B030D-6E8A-4147-A177-3AD203B41FA5}">
                      <a16:colId xmlns:a16="http://schemas.microsoft.com/office/drawing/2014/main" val="2315340187"/>
                    </a:ext>
                  </a:extLst>
                </a:gridCol>
                <a:gridCol w="1199416">
                  <a:extLst>
                    <a:ext uri="{9D8B030D-6E8A-4147-A177-3AD203B41FA5}">
                      <a16:colId xmlns:a16="http://schemas.microsoft.com/office/drawing/2014/main" val="3205871083"/>
                    </a:ext>
                  </a:extLst>
                </a:gridCol>
                <a:gridCol w="1028070">
                  <a:extLst>
                    <a:ext uri="{9D8B030D-6E8A-4147-A177-3AD203B41FA5}">
                      <a16:colId xmlns:a16="http://schemas.microsoft.com/office/drawing/2014/main" val="83444888"/>
                    </a:ext>
                  </a:extLst>
                </a:gridCol>
                <a:gridCol w="1108033">
                  <a:extLst>
                    <a:ext uri="{9D8B030D-6E8A-4147-A177-3AD203B41FA5}">
                      <a16:colId xmlns:a16="http://schemas.microsoft.com/office/drawing/2014/main" val="1534448224"/>
                    </a:ext>
                  </a:extLst>
                </a:gridCol>
                <a:gridCol w="1028070">
                  <a:extLst>
                    <a:ext uri="{9D8B030D-6E8A-4147-A177-3AD203B41FA5}">
                      <a16:colId xmlns:a16="http://schemas.microsoft.com/office/drawing/2014/main" val="3030259266"/>
                    </a:ext>
                  </a:extLst>
                </a:gridCol>
                <a:gridCol w="1393606">
                  <a:extLst>
                    <a:ext uri="{9D8B030D-6E8A-4147-A177-3AD203B41FA5}">
                      <a16:colId xmlns:a16="http://schemas.microsoft.com/office/drawing/2014/main" val="2810719794"/>
                    </a:ext>
                  </a:extLst>
                </a:gridCol>
              </a:tblGrid>
              <a:tr h="246571">
                <a:tc>
                  <a:txBody>
                    <a:bodyPr/>
                    <a:lstStyle/>
                    <a:p>
                      <a:r>
                        <a:rPr lang="en-US" sz="1400" b="0" dirty="0">
                          <a:effectLst/>
                        </a:rPr>
                        <a:t>yolov8</a:t>
                      </a:r>
                    </a:p>
                  </a:txBody>
                  <a:tcPr anchor="ctr"/>
                </a:tc>
                <a:tc>
                  <a:txBody>
                    <a:bodyPr/>
                    <a:lstStyle/>
                    <a:p>
                      <a:r>
                        <a:rPr lang="en-US" sz="1400" b="0" dirty="0">
                          <a:effectLst/>
                        </a:rPr>
                        <a:t>6.2MB</a:t>
                      </a:r>
                    </a:p>
                  </a:txBody>
                  <a:tcPr anchor="ctr"/>
                </a:tc>
                <a:tc>
                  <a:txBody>
                    <a:bodyPr/>
                    <a:lstStyle/>
                    <a:p>
                      <a:r>
                        <a:rPr lang="en-US" sz="1400" b="0" dirty="0">
                          <a:effectLst/>
                        </a:rPr>
                        <a:t>225</a:t>
                      </a:r>
                    </a:p>
                  </a:txBody>
                  <a:tcPr anchor="ctr"/>
                </a:tc>
                <a:tc>
                  <a:txBody>
                    <a:bodyPr/>
                    <a:lstStyle/>
                    <a:p>
                      <a:r>
                        <a:rPr lang="en-US" sz="1400" b="0" dirty="0">
                          <a:effectLst/>
                        </a:rPr>
                        <a:t>3011043</a:t>
                      </a:r>
                    </a:p>
                  </a:txBody>
                  <a:tcPr anchor="ctr"/>
                </a:tc>
                <a:tc>
                  <a:txBody>
                    <a:bodyPr/>
                    <a:lstStyle/>
                    <a:p>
                      <a:r>
                        <a:rPr lang="en-US" sz="1400" b="0" dirty="0">
                          <a:effectLst/>
                        </a:rPr>
                        <a:t>93.29</a:t>
                      </a:r>
                    </a:p>
                  </a:txBody>
                  <a:tcPr anchor="ctr"/>
                </a:tc>
                <a:tc>
                  <a:txBody>
                    <a:bodyPr/>
                    <a:lstStyle/>
                    <a:p>
                      <a:r>
                        <a:rPr lang="en-US" sz="1400" b="0" dirty="0">
                          <a:effectLst/>
                        </a:rPr>
                        <a:t>90.83</a:t>
                      </a:r>
                    </a:p>
                  </a:txBody>
                  <a:tcPr anchor="ctr"/>
                </a:tc>
                <a:tc>
                  <a:txBody>
                    <a:bodyPr/>
                    <a:lstStyle/>
                    <a:p>
                      <a:r>
                        <a:rPr lang="en-US" sz="1400" b="0" dirty="0">
                          <a:effectLst/>
                        </a:rPr>
                        <a:t>75.67</a:t>
                      </a:r>
                    </a:p>
                  </a:txBody>
                  <a:tcPr anchor="ctr"/>
                </a:tc>
                <a:tc>
                  <a:txBody>
                    <a:bodyPr/>
                    <a:lstStyle/>
                    <a:p>
                      <a:pPr lvl="0">
                        <a:buNone/>
                      </a:pPr>
                      <a:r>
                        <a:rPr lang="en-US" sz="1400" b="0">
                          <a:effectLst/>
                        </a:rPr>
                        <a:t>69.57</a:t>
                      </a:r>
                    </a:p>
                  </a:txBody>
                  <a:tcPr anchor="ctr"/>
                </a:tc>
                <a:extLst>
                  <a:ext uri="{0D108BD9-81ED-4DB2-BD59-A6C34878D82A}">
                    <a16:rowId xmlns:a16="http://schemas.microsoft.com/office/drawing/2014/main" val="4220544397"/>
                  </a:ext>
                </a:extLst>
              </a:tr>
              <a:tr h="349609">
                <a:tc>
                  <a:txBody>
                    <a:bodyPr/>
                    <a:lstStyle/>
                    <a:p>
                      <a:r>
                        <a:rPr lang="en-US" sz="1400" dirty="0">
                          <a:effectLst/>
                        </a:rPr>
                        <a:t>yolov8-SR</a:t>
                      </a:r>
                    </a:p>
                  </a:txBody>
                  <a:tcPr anchor="ctr"/>
                </a:tc>
                <a:tc>
                  <a:txBody>
                    <a:bodyPr/>
                    <a:lstStyle/>
                    <a:p>
                      <a:r>
                        <a:rPr lang="en-US" sz="1400" dirty="0">
                          <a:effectLst/>
                        </a:rPr>
                        <a:t>6.2MB</a:t>
                      </a:r>
                    </a:p>
                  </a:txBody>
                  <a:tcPr anchor="ctr"/>
                </a:tc>
                <a:tc>
                  <a:txBody>
                    <a:bodyPr/>
                    <a:lstStyle/>
                    <a:p>
                      <a:r>
                        <a:rPr lang="en-US" sz="1400" dirty="0">
                          <a:effectLst/>
                        </a:rPr>
                        <a:t>225</a:t>
                      </a:r>
                    </a:p>
                  </a:txBody>
                  <a:tcPr anchor="ctr"/>
                </a:tc>
                <a:tc>
                  <a:txBody>
                    <a:bodyPr/>
                    <a:lstStyle/>
                    <a:p>
                      <a:r>
                        <a:rPr lang="en-US" sz="1400" b="0" dirty="0">
                          <a:effectLst/>
                        </a:rPr>
                        <a:t>3011043</a:t>
                      </a:r>
                      <a:endParaRPr lang="en-US" sz="1400" dirty="0">
                        <a:effectLst/>
                      </a:endParaRPr>
                    </a:p>
                  </a:txBody>
                  <a:tcPr anchor="ctr"/>
                </a:tc>
                <a:tc>
                  <a:txBody>
                    <a:bodyPr/>
                    <a:lstStyle/>
                    <a:p>
                      <a:r>
                        <a:rPr lang="en-US" sz="1400" dirty="0">
                          <a:effectLst/>
                        </a:rPr>
                        <a:t>93.25</a:t>
                      </a:r>
                    </a:p>
                  </a:txBody>
                  <a:tcPr anchor="ctr"/>
                </a:tc>
                <a:tc>
                  <a:txBody>
                    <a:bodyPr/>
                    <a:lstStyle/>
                    <a:p>
                      <a:r>
                        <a:rPr lang="en-US" sz="1400" dirty="0">
                          <a:effectLst/>
                        </a:rPr>
                        <a:t>90.92</a:t>
                      </a:r>
                    </a:p>
                  </a:txBody>
                  <a:tcPr anchor="ctr"/>
                </a:tc>
                <a:tc>
                  <a:txBody>
                    <a:bodyPr/>
                    <a:lstStyle/>
                    <a:p>
                      <a:r>
                        <a:rPr lang="en-US" sz="1400" dirty="0">
                          <a:effectLst/>
                        </a:rPr>
                        <a:t>75.46</a:t>
                      </a:r>
                    </a:p>
                  </a:txBody>
                  <a:tcPr anchor="ctr"/>
                </a:tc>
                <a:tc>
                  <a:txBody>
                    <a:bodyPr/>
                    <a:lstStyle/>
                    <a:p>
                      <a:pPr marL="0" marR="0" lvl="0" indent="0" defTabSz="914400">
                        <a:lnSpc>
                          <a:spcPct val="100000"/>
                        </a:lnSpc>
                        <a:spcBef>
                          <a:spcPts val="0"/>
                        </a:spcBef>
                        <a:spcAft>
                          <a:spcPts val="0"/>
                        </a:spcAft>
                        <a:buNone/>
                        <a:tabLst/>
                        <a:defRPr/>
                      </a:pPr>
                      <a:r>
                        <a:rPr lang="en-US" sz="1400" dirty="0">
                          <a:effectLst/>
                        </a:rPr>
                        <a:t>67.99</a:t>
                      </a:r>
                    </a:p>
                  </a:txBody>
                  <a:tcPr anchor="ctr"/>
                </a:tc>
                <a:extLst>
                  <a:ext uri="{0D108BD9-81ED-4DB2-BD59-A6C34878D82A}">
                    <a16:rowId xmlns:a16="http://schemas.microsoft.com/office/drawing/2014/main" val="188828617"/>
                  </a:ext>
                </a:extLst>
              </a:tr>
              <a:tr h="349609">
                <a:tc>
                  <a:txBody>
                    <a:bodyPr/>
                    <a:lstStyle/>
                    <a:p>
                      <a:r>
                        <a:rPr lang="en-US" sz="1400" dirty="0">
                          <a:effectLst/>
                        </a:rPr>
                        <a:t>Yolov8-tr</a:t>
                      </a:r>
                    </a:p>
                  </a:txBody>
                  <a:tcPr anchor="ctr"/>
                </a:tc>
                <a:tc>
                  <a:txBody>
                    <a:bodyPr/>
                    <a:lstStyle/>
                    <a:p>
                      <a:r>
                        <a:rPr lang="en-US" sz="1400" dirty="0">
                          <a:effectLst/>
                        </a:rPr>
                        <a:t>11.7MB</a:t>
                      </a:r>
                    </a:p>
                  </a:txBody>
                  <a:tcPr anchor="ctr"/>
                </a:tc>
                <a:tc>
                  <a:txBody>
                    <a:bodyPr/>
                    <a:lstStyle/>
                    <a:p>
                      <a:r>
                        <a:rPr lang="en-US" sz="1400" dirty="0">
                          <a:effectLst/>
                        </a:rPr>
                        <a:t>246</a:t>
                      </a:r>
                    </a:p>
                  </a:txBody>
                  <a:tcPr anchor="ctr"/>
                </a:tc>
                <a:tc>
                  <a:txBody>
                    <a:bodyPr/>
                    <a:lstStyle/>
                    <a:p>
                      <a:r>
                        <a:rPr lang="en-US" sz="1400" dirty="0">
                          <a:effectLst/>
                        </a:rPr>
                        <a:t>6070243</a:t>
                      </a:r>
                    </a:p>
                  </a:txBody>
                  <a:tcPr anchor="ctr"/>
                </a:tc>
                <a:tc>
                  <a:txBody>
                    <a:bodyPr/>
                    <a:lstStyle/>
                    <a:p>
                      <a:r>
                        <a:rPr lang="en-US" sz="1400" dirty="0">
                          <a:effectLst/>
                        </a:rPr>
                        <a:t>92.12</a:t>
                      </a:r>
                    </a:p>
                  </a:txBody>
                  <a:tcPr anchor="ctr"/>
                </a:tc>
                <a:tc>
                  <a:txBody>
                    <a:bodyPr/>
                    <a:lstStyle/>
                    <a:p>
                      <a:r>
                        <a:rPr lang="en-US" sz="1400" dirty="0">
                          <a:effectLst/>
                        </a:rPr>
                        <a:t>89.92</a:t>
                      </a:r>
                    </a:p>
                  </a:txBody>
                  <a:tcPr anchor="ctr"/>
                </a:tc>
                <a:tc>
                  <a:txBody>
                    <a:bodyPr/>
                    <a:lstStyle/>
                    <a:p>
                      <a:r>
                        <a:rPr lang="en-US" sz="1400" dirty="0">
                          <a:effectLst/>
                        </a:rPr>
                        <a:t>74.25</a:t>
                      </a:r>
                    </a:p>
                  </a:txBody>
                  <a:tcPr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a:effectLst/>
                        </a:rPr>
                        <a:t>306.25</a:t>
                      </a:r>
                    </a:p>
                  </a:txBody>
                  <a:tcPr anchor="ctr"/>
                </a:tc>
                <a:extLst>
                  <a:ext uri="{0D108BD9-81ED-4DB2-BD59-A6C34878D82A}">
                    <a16:rowId xmlns:a16="http://schemas.microsoft.com/office/drawing/2014/main" val="2281282197"/>
                  </a:ext>
                </a:extLst>
              </a:tr>
              <a:tr h="349609">
                <a:tc>
                  <a:txBody>
                    <a:bodyPr/>
                    <a:lstStyle/>
                    <a:p>
                      <a:r>
                        <a:rPr lang="en-US" sz="1400" dirty="0">
                          <a:effectLst/>
                        </a:rPr>
                        <a:t>Yolov8-tr-SR</a:t>
                      </a:r>
                    </a:p>
                  </a:txBody>
                  <a:tcPr anchor="ctr"/>
                </a:tc>
                <a:tc>
                  <a:txBody>
                    <a:bodyPr/>
                    <a:lstStyle/>
                    <a:p>
                      <a:r>
                        <a:rPr lang="en-US" sz="1400" dirty="0">
                          <a:effectLst/>
                        </a:rPr>
                        <a:t>11.7MB</a:t>
                      </a:r>
                    </a:p>
                  </a:txBody>
                  <a:tcPr anchor="ctr"/>
                </a:tc>
                <a:tc>
                  <a:txBody>
                    <a:bodyPr/>
                    <a:lstStyle/>
                    <a:p>
                      <a:r>
                        <a:rPr lang="en-US" sz="1400" dirty="0">
                          <a:effectLst/>
                        </a:rPr>
                        <a:t>246</a:t>
                      </a:r>
                    </a:p>
                  </a:txBody>
                  <a:tcPr anchor="ctr"/>
                </a:tc>
                <a:tc>
                  <a:txBody>
                    <a:bodyPr/>
                    <a:lstStyle/>
                    <a:p>
                      <a:r>
                        <a:rPr lang="en-US" sz="1400" dirty="0">
                          <a:effectLst/>
                        </a:rPr>
                        <a:t>6070243</a:t>
                      </a:r>
                    </a:p>
                  </a:txBody>
                  <a:tcPr anchor="ctr"/>
                </a:tc>
                <a:tc>
                  <a:txBody>
                    <a:bodyPr/>
                    <a:lstStyle/>
                    <a:p>
                      <a:r>
                        <a:rPr lang="en-US" sz="1400" dirty="0">
                          <a:effectLst/>
                        </a:rPr>
                        <a:t>92.12</a:t>
                      </a:r>
                    </a:p>
                  </a:txBody>
                  <a:tcPr anchor="ctr"/>
                </a:tc>
                <a:tc>
                  <a:txBody>
                    <a:bodyPr/>
                    <a:lstStyle/>
                    <a:p>
                      <a:r>
                        <a:rPr lang="en-US" sz="1400" dirty="0">
                          <a:effectLst/>
                        </a:rPr>
                        <a:t>89.71</a:t>
                      </a:r>
                    </a:p>
                  </a:txBody>
                  <a:tcPr anchor="ctr"/>
                </a:tc>
                <a:tc>
                  <a:txBody>
                    <a:bodyPr/>
                    <a:lstStyle/>
                    <a:p>
                      <a:r>
                        <a:rPr lang="en-US" sz="1400">
                          <a:effectLst/>
                        </a:rPr>
                        <a:t>73.99</a:t>
                      </a:r>
                      <a:endParaRPr lang="en-US" sz="1400" dirty="0">
                        <a:effectLst/>
                      </a:endParaRPr>
                    </a:p>
                  </a:txBody>
                  <a:tcPr anchor="ctr"/>
                </a:tc>
                <a:tc>
                  <a:txBody>
                    <a:bodyPr/>
                    <a:lstStyle/>
                    <a:p>
                      <a:pPr marL="0" marR="0" lvl="0" indent="0" defTabSz="914400">
                        <a:lnSpc>
                          <a:spcPct val="100000"/>
                        </a:lnSpc>
                        <a:spcBef>
                          <a:spcPts val="0"/>
                        </a:spcBef>
                        <a:spcAft>
                          <a:spcPts val="0"/>
                        </a:spcAft>
                        <a:buNone/>
                        <a:tabLst/>
                        <a:defRPr/>
                      </a:pPr>
                      <a:r>
                        <a:rPr lang="en-US" sz="1400" dirty="0">
                          <a:effectLst/>
                        </a:rPr>
                        <a:t>304.93</a:t>
                      </a:r>
                    </a:p>
                  </a:txBody>
                  <a:tcPr anchor="ctr"/>
                </a:tc>
                <a:extLst>
                  <a:ext uri="{0D108BD9-81ED-4DB2-BD59-A6C34878D82A}">
                    <a16:rowId xmlns:a16="http://schemas.microsoft.com/office/drawing/2014/main" val="3342044573"/>
                  </a:ext>
                </a:extLst>
              </a:tr>
            </a:tbl>
          </a:graphicData>
        </a:graphic>
      </p:graphicFrame>
    </p:spTree>
    <p:extLst>
      <p:ext uri="{BB962C8B-B14F-4D97-AF65-F5344CB8AC3E}">
        <p14:creationId xmlns:p14="http://schemas.microsoft.com/office/powerpoint/2010/main" val="97932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CFBB-1250-1761-2ACF-C9629BEBE806}"/>
              </a:ext>
            </a:extLst>
          </p:cNvPr>
          <p:cNvSpPr>
            <a:spLocks noGrp="1"/>
          </p:cNvSpPr>
          <p:nvPr>
            <p:ph type="title"/>
          </p:nvPr>
        </p:nvSpPr>
        <p:spPr>
          <a:xfrm>
            <a:off x="384725" y="503825"/>
            <a:ext cx="8374549" cy="430887"/>
          </a:xfrm>
        </p:spPr>
        <p:txBody>
          <a:bodyPr wrap="square" lIns="0" tIns="0" rIns="0" bIns="0" anchor="t">
            <a:spAutoFit/>
          </a:bodyPr>
          <a:lstStyle/>
          <a:p>
            <a:r>
              <a:rPr lang="en-US"/>
              <a:t>Long Distance</a:t>
            </a:r>
          </a:p>
        </p:txBody>
      </p:sp>
      <p:sp>
        <p:nvSpPr>
          <p:cNvPr id="3" name="Text Placeholder 2">
            <a:extLst>
              <a:ext uri="{FF2B5EF4-FFF2-40B4-BE49-F238E27FC236}">
                <a16:creationId xmlns:a16="http://schemas.microsoft.com/office/drawing/2014/main" id="{E8571CF2-F8EA-B37F-7727-1A45731F12F8}"/>
              </a:ext>
            </a:extLst>
          </p:cNvPr>
          <p:cNvSpPr>
            <a:spLocks noGrp="1"/>
          </p:cNvSpPr>
          <p:nvPr>
            <p:ph type="body" idx="1"/>
          </p:nvPr>
        </p:nvSpPr>
        <p:spPr>
          <a:xfrm>
            <a:off x="384725" y="1162308"/>
            <a:ext cx="8374549" cy="738664"/>
          </a:xfrm>
        </p:spPr>
        <p:txBody>
          <a:bodyPr wrap="square" lIns="0" tIns="0" rIns="0" bIns="0" anchor="t">
            <a:spAutoFit/>
          </a:bodyPr>
          <a:lstStyle/>
          <a:p>
            <a:r>
              <a:rPr lang="en-US" sz="2400">
                <a:cs typeface="Calibri"/>
              </a:rPr>
              <a:t>Indoor: 10 – 20 meters</a:t>
            </a:r>
          </a:p>
          <a:p>
            <a:r>
              <a:rPr lang="en-US" sz="2400">
                <a:cs typeface="Calibri"/>
              </a:rPr>
              <a:t>Outdoor: 50 – 300 meters</a:t>
            </a:r>
          </a:p>
        </p:txBody>
      </p:sp>
      <p:sp>
        <p:nvSpPr>
          <p:cNvPr id="4" name="Slide Number Placeholder 3">
            <a:extLst>
              <a:ext uri="{FF2B5EF4-FFF2-40B4-BE49-F238E27FC236}">
                <a16:creationId xmlns:a16="http://schemas.microsoft.com/office/drawing/2014/main" id="{D028CE3C-8DAE-C2C1-EEF8-A8870A7CBC76}"/>
              </a:ext>
            </a:extLst>
          </p:cNvPr>
          <p:cNvSpPr>
            <a:spLocks noGrp="1"/>
          </p:cNvSpPr>
          <p:nvPr>
            <p:ph type="sldNum" sz="quarter" idx="7"/>
          </p:nvPr>
        </p:nvSpPr>
        <p:spPr/>
        <p:txBody>
          <a:bodyPr/>
          <a:lstStyle/>
          <a:p>
            <a:fld id="{B6F15528-21DE-4FAA-801E-634DDDAF4B2B}" type="slidenum">
              <a:rPr lang="en-US"/>
              <a:t>3</a:t>
            </a:fld>
            <a:endParaRPr lang="en-US"/>
          </a:p>
        </p:txBody>
      </p:sp>
      <p:sp>
        <p:nvSpPr>
          <p:cNvPr id="7" name="TextBox 6">
            <a:extLst>
              <a:ext uri="{FF2B5EF4-FFF2-40B4-BE49-F238E27FC236}">
                <a16:creationId xmlns:a16="http://schemas.microsoft.com/office/drawing/2014/main" id="{9C225B1A-C429-244B-FA48-3448193F4C48}"/>
              </a:ext>
            </a:extLst>
          </p:cNvPr>
          <p:cNvSpPr txBox="1"/>
          <p:nvPr/>
        </p:nvSpPr>
        <p:spPr>
          <a:xfrm>
            <a:off x="1803399" y="3867097"/>
            <a:ext cx="6680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333333"/>
                </a:solidFill>
                <a:ea typeface="+mn-lt"/>
                <a:cs typeface="+mn-lt"/>
              </a:rPr>
              <a:t>Y. Yao, B. Abidi, N. D. Kalka, N. Schmid and M. Abidi, "High Magnification and Long Distance Face Recognition: Database Acquisition, Evaluation, and Enhancement," </a:t>
            </a:r>
            <a:r>
              <a:rPr lang="en-US" sz="1000" i="1">
                <a:solidFill>
                  <a:srgbClr val="333333"/>
                </a:solidFill>
                <a:ea typeface="+mn-lt"/>
                <a:cs typeface="+mn-lt"/>
              </a:rPr>
              <a:t>2006 Biometrics Symposium: Special Session on Research at the Biometric Consortium Conference</a:t>
            </a:r>
            <a:r>
              <a:rPr lang="en-US" sz="1000">
                <a:solidFill>
                  <a:srgbClr val="333333"/>
                </a:solidFill>
                <a:ea typeface="+mn-lt"/>
                <a:cs typeface="+mn-lt"/>
              </a:rPr>
              <a:t>, Baltimore, MD, USA, 2006, pp. 1-6, </a:t>
            </a:r>
            <a:r>
              <a:rPr lang="en-US" sz="1000" err="1">
                <a:solidFill>
                  <a:srgbClr val="333333"/>
                </a:solidFill>
                <a:ea typeface="+mn-lt"/>
                <a:cs typeface="+mn-lt"/>
              </a:rPr>
              <a:t>doi</a:t>
            </a:r>
            <a:r>
              <a:rPr lang="en-US" sz="1000">
                <a:solidFill>
                  <a:srgbClr val="333333"/>
                </a:solidFill>
                <a:ea typeface="+mn-lt"/>
                <a:cs typeface="+mn-lt"/>
              </a:rPr>
              <a:t>: 10.1109/BCC.2006.4341635.</a:t>
            </a:r>
          </a:p>
          <a:p>
            <a:endParaRPr lang="en-US" sz="1000">
              <a:solidFill>
                <a:srgbClr val="333333"/>
              </a:solidFill>
              <a:cs typeface="Calibri"/>
            </a:endParaRPr>
          </a:p>
          <a:p>
            <a:r>
              <a:rPr lang="en-US" sz="1000">
                <a:ea typeface="+mn-lt"/>
                <a:cs typeface="+mn-lt"/>
                <a:hlinkClick r:id="rId2"/>
              </a:rPr>
              <a:t>http://biometrics.cse.msu.edu/Publications/Face/Choietal_FaceTrackingRecognitionDistancePTZCameraSystem.pdf</a:t>
            </a:r>
          </a:p>
          <a:p>
            <a:endParaRPr lang="en-US" sz="1000">
              <a:cs typeface="Calibri"/>
            </a:endParaRPr>
          </a:p>
          <a:p>
            <a:endParaRPr lang="en-US" sz="1000">
              <a:cs typeface="Calibri"/>
            </a:endParaRPr>
          </a:p>
        </p:txBody>
      </p:sp>
    </p:spTree>
    <p:extLst>
      <p:ext uri="{BB962C8B-B14F-4D97-AF65-F5344CB8AC3E}">
        <p14:creationId xmlns:p14="http://schemas.microsoft.com/office/powerpoint/2010/main" val="288404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ECC54-1278-D2A4-2305-ED3F6E66A0A1}"/>
              </a:ext>
            </a:extLst>
          </p:cNvPr>
          <p:cNvSpPr>
            <a:spLocks noGrp="1"/>
          </p:cNvSpPr>
          <p:nvPr>
            <p:ph type="sldNum" sz="quarter" idx="7"/>
          </p:nvPr>
        </p:nvSpPr>
        <p:spPr/>
        <p:txBody>
          <a:bodyPr/>
          <a:lstStyle/>
          <a:p>
            <a:fld id="{B6F15528-21DE-4FAA-801E-634DDDAF4B2B}" type="slidenum">
              <a:rPr lang="en-US" smtClean="0"/>
              <a:t>30</a:t>
            </a:fld>
            <a:endParaRPr lang="en-US"/>
          </a:p>
        </p:txBody>
      </p:sp>
      <p:sp>
        <p:nvSpPr>
          <p:cNvPr id="5" name="object 2">
            <a:extLst>
              <a:ext uri="{FF2B5EF4-FFF2-40B4-BE49-F238E27FC236}">
                <a16:creationId xmlns:a16="http://schemas.microsoft.com/office/drawing/2014/main" id="{EC57DC65-C2F8-7F91-768D-51E17885FD0B}"/>
              </a:ext>
            </a:extLst>
          </p:cNvPr>
          <p:cNvSpPr txBox="1">
            <a:spLocks/>
          </p:cNvSpPr>
          <p:nvPr/>
        </p:nvSpPr>
        <p:spPr>
          <a:xfrm>
            <a:off x="204249" y="193009"/>
            <a:ext cx="8867562"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Result – YOLOv8</a:t>
            </a:r>
            <a:endParaRPr lang="en-US" kern="0" dirty="0"/>
          </a:p>
        </p:txBody>
      </p:sp>
      <p:pic>
        <p:nvPicPr>
          <p:cNvPr id="3" name="Picture 2" descr="A picture containing text&#10;&#10;Description automatically generated">
            <a:extLst>
              <a:ext uri="{FF2B5EF4-FFF2-40B4-BE49-F238E27FC236}">
                <a16:creationId xmlns:a16="http://schemas.microsoft.com/office/drawing/2014/main" id="{028203D7-634D-CF77-5E8C-474C7B7F1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2" y="791014"/>
            <a:ext cx="8522563" cy="3657600"/>
          </a:xfrm>
          <a:prstGeom prst="rect">
            <a:avLst/>
          </a:prstGeom>
        </p:spPr>
      </p:pic>
    </p:spTree>
    <p:extLst>
      <p:ext uri="{BB962C8B-B14F-4D97-AF65-F5344CB8AC3E}">
        <p14:creationId xmlns:p14="http://schemas.microsoft.com/office/powerpoint/2010/main" val="1494347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31</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dirty="0"/>
              <a:t>Result – YOLOv8 with super resolution</a:t>
            </a:r>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pic>
        <p:nvPicPr>
          <p:cNvPr id="11" name="Picture 10" descr="A picture containing text&#10;&#10;Description automatically generated">
            <a:extLst>
              <a:ext uri="{FF2B5EF4-FFF2-40B4-BE49-F238E27FC236}">
                <a16:creationId xmlns:a16="http://schemas.microsoft.com/office/drawing/2014/main" id="{A0AB88D7-3734-FF52-BD91-3A9EF7113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15" y="841345"/>
            <a:ext cx="8522208" cy="3657447"/>
          </a:xfrm>
          <a:prstGeom prst="rect">
            <a:avLst/>
          </a:prstGeom>
        </p:spPr>
      </p:pic>
    </p:spTree>
    <p:extLst>
      <p:ext uri="{BB962C8B-B14F-4D97-AF65-F5344CB8AC3E}">
        <p14:creationId xmlns:p14="http://schemas.microsoft.com/office/powerpoint/2010/main" val="3437966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32</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dirty="0"/>
              <a:t>Result – YOLOv8 Transformer</a:t>
            </a:r>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pic>
        <p:nvPicPr>
          <p:cNvPr id="2" name="Picture 2">
            <a:extLst>
              <a:ext uri="{FF2B5EF4-FFF2-40B4-BE49-F238E27FC236}">
                <a16:creationId xmlns:a16="http://schemas.microsoft.com/office/drawing/2014/main" id="{7354AC0F-F91A-BC87-EDC5-586497E232E3}"/>
              </a:ext>
            </a:extLst>
          </p:cNvPr>
          <p:cNvPicPr>
            <a:picLocks noChangeAspect="1"/>
          </p:cNvPicPr>
          <p:nvPr/>
        </p:nvPicPr>
        <p:blipFill>
          <a:blip r:embed="rId3"/>
          <a:stretch>
            <a:fillRect/>
          </a:stretch>
        </p:blipFill>
        <p:spPr>
          <a:xfrm>
            <a:off x="204250" y="947204"/>
            <a:ext cx="8522208" cy="3249092"/>
          </a:xfrm>
          <a:prstGeom prst="rect">
            <a:avLst/>
          </a:prstGeom>
        </p:spPr>
      </p:pic>
    </p:spTree>
    <p:extLst>
      <p:ext uri="{BB962C8B-B14F-4D97-AF65-F5344CB8AC3E}">
        <p14:creationId xmlns:p14="http://schemas.microsoft.com/office/powerpoint/2010/main" val="3950522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33</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dirty="0"/>
              <a:t>Result – YOLOv8 Transformer – with enhanced </a:t>
            </a:r>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pic>
        <p:nvPicPr>
          <p:cNvPr id="2" name="Picture 2">
            <a:extLst>
              <a:ext uri="{FF2B5EF4-FFF2-40B4-BE49-F238E27FC236}">
                <a16:creationId xmlns:a16="http://schemas.microsoft.com/office/drawing/2014/main" id="{C909F996-B685-67CA-9E92-7A134821EF7D}"/>
              </a:ext>
            </a:extLst>
          </p:cNvPr>
          <p:cNvPicPr>
            <a:picLocks noChangeAspect="1"/>
          </p:cNvPicPr>
          <p:nvPr/>
        </p:nvPicPr>
        <p:blipFill>
          <a:blip r:embed="rId3"/>
          <a:stretch>
            <a:fillRect/>
          </a:stretch>
        </p:blipFill>
        <p:spPr>
          <a:xfrm>
            <a:off x="310896" y="947204"/>
            <a:ext cx="8522208" cy="3249092"/>
          </a:xfrm>
          <a:prstGeom prst="rect">
            <a:avLst/>
          </a:prstGeom>
        </p:spPr>
      </p:pic>
    </p:spTree>
    <p:extLst>
      <p:ext uri="{BB962C8B-B14F-4D97-AF65-F5344CB8AC3E}">
        <p14:creationId xmlns:p14="http://schemas.microsoft.com/office/powerpoint/2010/main" val="3988720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82E399-AF0E-BF4F-EE44-46CED41152E5}"/>
              </a:ext>
            </a:extLst>
          </p:cNvPr>
          <p:cNvSpPr>
            <a:spLocks noGrp="1"/>
          </p:cNvSpPr>
          <p:nvPr>
            <p:ph type="sldNum" sz="quarter" idx="7"/>
          </p:nvPr>
        </p:nvSpPr>
        <p:spPr/>
        <p:txBody>
          <a:bodyPr/>
          <a:lstStyle/>
          <a:p>
            <a:fld id="{B6F15528-21DE-4FAA-801E-634DDDAF4B2B}" type="slidenum">
              <a:rPr lang="en-US" smtClean="0"/>
              <a:t>34</a:t>
            </a:fld>
            <a:endParaRPr lang="en-US"/>
          </a:p>
        </p:txBody>
      </p:sp>
      <p:sp>
        <p:nvSpPr>
          <p:cNvPr id="4" name="object 2">
            <a:extLst>
              <a:ext uri="{FF2B5EF4-FFF2-40B4-BE49-F238E27FC236}">
                <a16:creationId xmlns:a16="http://schemas.microsoft.com/office/drawing/2014/main" id="{EE5CD769-5ED3-F3DD-6705-07F49FE8F27D}"/>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Future work</a:t>
            </a:r>
            <a:endParaRPr lang="en-US" kern="0" dirty="0"/>
          </a:p>
        </p:txBody>
      </p:sp>
      <p:sp>
        <p:nvSpPr>
          <p:cNvPr id="2" name="TextBox 1">
            <a:extLst>
              <a:ext uri="{FF2B5EF4-FFF2-40B4-BE49-F238E27FC236}">
                <a16:creationId xmlns:a16="http://schemas.microsoft.com/office/drawing/2014/main" id="{E953C8BB-CBBF-A409-90A1-966722BD67CD}"/>
              </a:ext>
            </a:extLst>
          </p:cNvPr>
          <p:cNvSpPr txBox="1"/>
          <p:nvPr/>
        </p:nvSpPr>
        <p:spPr>
          <a:xfrm>
            <a:off x="337286" y="764868"/>
            <a:ext cx="6246394" cy="1631216"/>
          </a:xfrm>
          <a:prstGeom prst="rect">
            <a:avLst/>
          </a:prstGeom>
          <a:noFill/>
        </p:spPr>
        <p:txBody>
          <a:bodyPr wrap="square" lIns="91440" tIns="45720" rIns="91440" bIns="45720" anchor="t">
            <a:spAutoFit/>
          </a:bodyPr>
          <a:lstStyle/>
          <a:p>
            <a:pPr marL="355600" indent="-342900">
              <a:spcBef>
                <a:spcPts val="254"/>
              </a:spcBef>
              <a:buAutoNum type="arabicPeriod"/>
              <a:tabLst>
                <a:tab pos="469265" algn="l"/>
              </a:tabLst>
            </a:pPr>
            <a:r>
              <a:rPr lang="en-US" spc="-5" dirty="0">
                <a:latin typeface="Arial"/>
                <a:cs typeface="Arial"/>
              </a:rPr>
              <a:t>Fine-tune our model for better performance</a:t>
            </a:r>
          </a:p>
          <a:p>
            <a:pPr marL="355600" indent="-342900">
              <a:spcBef>
                <a:spcPts val="254"/>
              </a:spcBef>
              <a:buAutoNum type="arabicPeriod"/>
              <a:tabLst>
                <a:tab pos="469265" algn="l"/>
              </a:tabLst>
            </a:pPr>
            <a:endParaRPr lang="en-US" spc="-5" dirty="0">
              <a:latin typeface="Arial"/>
              <a:cs typeface="Arial"/>
            </a:endParaRPr>
          </a:p>
          <a:p>
            <a:pPr marL="355600" indent="-342900">
              <a:spcBef>
                <a:spcPts val="254"/>
              </a:spcBef>
              <a:buAutoNum type="arabicPeriod"/>
              <a:tabLst>
                <a:tab pos="469265" algn="l"/>
              </a:tabLst>
            </a:pPr>
            <a:r>
              <a:rPr lang="en-US" spc="-5" dirty="0">
                <a:latin typeface="Arial"/>
                <a:cs typeface="Arial"/>
              </a:rPr>
              <a:t>Writing complete report</a:t>
            </a:r>
          </a:p>
          <a:p>
            <a:pPr marL="355600" indent="-342900">
              <a:spcBef>
                <a:spcPts val="254"/>
              </a:spcBef>
              <a:buAutoNum type="arabicPeriod"/>
              <a:tabLst>
                <a:tab pos="469265" algn="l"/>
              </a:tabLst>
            </a:pPr>
            <a:endParaRPr lang="en-US" spc="-5" dirty="0">
              <a:latin typeface="Arial"/>
              <a:cs typeface="Arial"/>
            </a:endParaRPr>
          </a:p>
          <a:p>
            <a:pPr marL="355600" indent="-342900">
              <a:spcBef>
                <a:spcPts val="254"/>
              </a:spcBef>
              <a:buAutoNum type="arabicPeriod"/>
              <a:tabLst>
                <a:tab pos="469265" algn="l"/>
              </a:tabLst>
            </a:pPr>
            <a:endParaRPr lang="en-US" dirty="0">
              <a:latin typeface="Calibri"/>
              <a:cs typeface="Calibri"/>
            </a:endParaRPr>
          </a:p>
        </p:txBody>
      </p:sp>
    </p:spTree>
    <p:extLst>
      <p:ext uri="{BB962C8B-B14F-4D97-AF65-F5344CB8AC3E}">
        <p14:creationId xmlns:p14="http://schemas.microsoft.com/office/powerpoint/2010/main" val="1013055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A67FDA-B028-1C30-08A0-841E0A5E6D4A}"/>
              </a:ext>
            </a:extLst>
          </p:cNvPr>
          <p:cNvSpPr txBox="1"/>
          <p:nvPr/>
        </p:nvSpPr>
        <p:spPr>
          <a:xfrm>
            <a:off x="204250" y="909594"/>
            <a:ext cx="880701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0" i="0" dirty="0">
                <a:effectLst/>
                <a:latin typeface="Arial" panose="020B0604020202020204" pitchFamily="34" charset="0"/>
              </a:rPr>
              <a:t>[1] A. </a:t>
            </a:r>
            <a:r>
              <a:rPr lang="en-US" b="0" i="0" dirty="0" err="1">
                <a:effectLst/>
                <a:latin typeface="Arial" panose="020B0604020202020204" pitchFamily="34" charset="0"/>
              </a:rPr>
              <a:t>Bochkovskiy</a:t>
            </a:r>
            <a:r>
              <a:rPr lang="en-US" b="0" i="0" dirty="0">
                <a:effectLst/>
                <a:latin typeface="Arial" panose="020B0604020202020204" pitchFamily="34" charset="0"/>
              </a:rPr>
              <a:t>, </a:t>
            </a:r>
            <a:r>
              <a:rPr lang="en-US" b="0" i="0" dirty="0" err="1">
                <a:effectLst/>
                <a:latin typeface="Arial" panose="020B0604020202020204" pitchFamily="34" charset="0"/>
              </a:rPr>
              <a:t>Chien</a:t>
            </a:r>
            <a:r>
              <a:rPr lang="en-US" b="0" i="0" dirty="0">
                <a:effectLst/>
                <a:latin typeface="Arial" panose="020B0604020202020204" pitchFamily="34" charset="0"/>
              </a:rPr>
              <a:t>-Yao Wang, Hong-Yuan Mark Liao., “YOLOv5: An Improved Real-Time Object Detection System”. </a:t>
            </a:r>
            <a:r>
              <a:rPr lang="en-US" b="0" i="0" dirty="0" err="1">
                <a:effectLst/>
                <a:latin typeface="Arial" panose="020B0604020202020204" pitchFamily="34" charset="0"/>
              </a:rPr>
              <a:t>arXiv</a:t>
            </a:r>
            <a:r>
              <a:rPr lang="en-US" b="0" i="0" dirty="0">
                <a:effectLst/>
                <a:latin typeface="Arial" panose="020B0604020202020204" pitchFamily="34" charset="0"/>
              </a:rPr>
              <a:t> preprint arXiv:2012.03803. 2020.,https://</a:t>
            </a:r>
            <a:r>
              <a:rPr lang="en-US" b="0" i="0" dirty="0" err="1">
                <a:effectLst/>
                <a:latin typeface="Arial" panose="020B0604020202020204" pitchFamily="34" charset="0"/>
              </a:rPr>
              <a:t>github.com</a:t>
            </a:r>
            <a:r>
              <a:rPr lang="en-US" b="0" i="0" dirty="0">
                <a:effectLst/>
                <a:latin typeface="Arial" panose="020B0604020202020204" pitchFamily="34" charset="0"/>
              </a:rPr>
              <a:t>/</a:t>
            </a:r>
            <a:r>
              <a:rPr lang="en-US" b="0" i="0" dirty="0" err="1">
                <a:effectLst/>
                <a:latin typeface="Arial" panose="020B0604020202020204" pitchFamily="34" charset="0"/>
              </a:rPr>
              <a:t>ultralytics</a:t>
            </a:r>
            <a:r>
              <a:rPr lang="en-US" b="0" i="0" dirty="0">
                <a:effectLst/>
                <a:latin typeface="Arial" panose="020B0604020202020204" pitchFamily="34" charset="0"/>
              </a:rPr>
              <a:t>/yolov5</a:t>
            </a:r>
          </a:p>
          <a:p>
            <a:r>
              <a:rPr lang="en-US" b="0" i="0" dirty="0">
                <a:effectLst/>
                <a:latin typeface="Arial" panose="020B0604020202020204" pitchFamily="34" charset="0"/>
              </a:rPr>
              <a:t>[2] </a:t>
            </a:r>
            <a:r>
              <a:rPr lang="en-US" b="0" i="0" dirty="0" err="1">
                <a:effectLst/>
                <a:latin typeface="Arial" panose="020B0604020202020204" pitchFamily="34" charset="0"/>
              </a:rPr>
              <a:t>Zhi</a:t>
            </a:r>
            <a:r>
              <a:rPr lang="en-US" b="0" i="0" dirty="0">
                <a:effectLst/>
                <a:latin typeface="Arial" panose="020B0604020202020204" pitchFamily="34" charset="0"/>
              </a:rPr>
              <a:t> Zhang, </a:t>
            </a:r>
            <a:r>
              <a:rPr lang="en-US" b="0" i="0" dirty="0" err="1">
                <a:effectLst/>
                <a:latin typeface="Arial" panose="020B0604020202020204" pitchFamily="34" charset="0"/>
              </a:rPr>
              <a:t>Shifeng</a:t>
            </a:r>
            <a:r>
              <a:rPr lang="en-US" b="0" i="0" dirty="0">
                <a:effectLst/>
                <a:latin typeface="Arial" panose="020B0604020202020204" pitchFamily="34" charset="0"/>
              </a:rPr>
              <a:t> Zhang, Xiaobo Wang, </a:t>
            </a:r>
            <a:r>
              <a:rPr lang="en-US" b="0" i="0" dirty="0" err="1">
                <a:effectLst/>
                <a:latin typeface="Arial" panose="020B0604020202020204" pitchFamily="34" charset="0"/>
              </a:rPr>
              <a:t>Peihua</a:t>
            </a:r>
            <a:r>
              <a:rPr lang="en-US" b="0" i="0" dirty="0">
                <a:effectLst/>
                <a:latin typeface="Arial" panose="020B0604020202020204" pitchFamily="34" charset="0"/>
              </a:rPr>
              <a:t> Li, and Jian Sun “</a:t>
            </a:r>
            <a:r>
              <a:rPr lang="en-US" b="0" i="0" dirty="0" err="1">
                <a:effectLst/>
                <a:latin typeface="Arial" panose="020B0604020202020204" pitchFamily="34" charset="0"/>
              </a:rPr>
              <a:t>RetinaFace</a:t>
            </a:r>
            <a:r>
              <a:rPr lang="en-US" b="0" i="0" dirty="0">
                <a:effectLst/>
                <a:latin typeface="Arial" panose="020B0604020202020204" pitchFamily="34" charset="0"/>
              </a:rPr>
              <a:t>: </a:t>
            </a:r>
            <a:r>
              <a:rPr lang="en-US" b="0" i="0" dirty="0" err="1">
                <a:effectLst/>
                <a:latin typeface="Arial" panose="020B0604020202020204" pitchFamily="34" charset="0"/>
              </a:rPr>
              <a:t>SingleStageDense</a:t>
            </a:r>
            <a:r>
              <a:rPr lang="en-US" b="0" i="0" dirty="0">
                <a:effectLst/>
                <a:latin typeface="Arial" panose="020B0604020202020204" pitchFamily="34" charset="0"/>
              </a:rPr>
              <a:t> Face </a:t>
            </a:r>
            <a:r>
              <a:rPr lang="en-US" b="0" i="0" dirty="0" err="1">
                <a:effectLst/>
                <a:latin typeface="Arial" panose="020B0604020202020204" pitchFamily="34" charset="0"/>
              </a:rPr>
              <a:t>Localisation</a:t>
            </a:r>
            <a:r>
              <a:rPr lang="en-US" b="0" i="0" dirty="0">
                <a:effectLst/>
                <a:latin typeface="Arial" panose="020B0604020202020204" pitchFamily="34" charset="0"/>
              </a:rPr>
              <a:t> in the Wild”, </a:t>
            </a:r>
            <a:r>
              <a:rPr lang="en-US" b="0" i="0" dirty="0" err="1">
                <a:effectLst/>
                <a:latin typeface="Arial" panose="020B0604020202020204" pitchFamily="34" charset="0"/>
              </a:rPr>
              <a:t>arXiv</a:t>
            </a:r>
            <a:r>
              <a:rPr lang="en-US" b="0" i="0" dirty="0">
                <a:effectLst/>
                <a:latin typeface="Arial" panose="020B0604020202020204" pitchFamily="34" charset="0"/>
              </a:rPr>
              <a:t> preprint arXiv:1905.00641. 2019</a:t>
            </a:r>
          </a:p>
          <a:p>
            <a:r>
              <a:rPr lang="en-US" b="0" i="0" dirty="0">
                <a:effectLst/>
                <a:latin typeface="Arial" panose="020B0604020202020204" pitchFamily="34" charset="0"/>
              </a:rPr>
              <a:t>[3] </a:t>
            </a:r>
            <a:r>
              <a:rPr lang="en-US" b="0" i="0" dirty="0" err="1">
                <a:effectLst/>
                <a:latin typeface="Arial" panose="020B0604020202020204" pitchFamily="34" charset="0"/>
              </a:rPr>
              <a:t>Shuo</a:t>
            </a:r>
            <a:r>
              <a:rPr lang="en-US" b="0" i="0" dirty="0">
                <a:effectLst/>
                <a:latin typeface="Arial" panose="020B0604020202020204" pitchFamily="34" charset="0"/>
              </a:rPr>
              <a:t> Yang, Ping Luo, Chen Change Loy, and </a:t>
            </a:r>
            <a:r>
              <a:rPr lang="en-US" b="0" i="0" dirty="0" err="1">
                <a:effectLst/>
                <a:latin typeface="Arial" panose="020B0604020202020204" pitchFamily="34" charset="0"/>
              </a:rPr>
              <a:t>Xiaoou</a:t>
            </a:r>
            <a:r>
              <a:rPr lang="en-US" b="0" i="0" dirty="0">
                <a:effectLst/>
                <a:latin typeface="Arial" panose="020B0604020202020204" pitchFamily="34" charset="0"/>
              </a:rPr>
              <a:t> Tang, “WIDER FACE: A Face Detection Benchmark.” in Proc. Conference on Computer Vision and Pattern Recognition, 2016</a:t>
            </a:r>
          </a:p>
          <a:p>
            <a:r>
              <a:rPr lang="en-US" b="0" i="0" dirty="0">
                <a:effectLst/>
                <a:latin typeface="Arial" panose="020B0604020202020204" pitchFamily="34" charset="0"/>
              </a:rPr>
              <a:t>[4] </a:t>
            </a:r>
            <a:r>
              <a:rPr lang="en-US" b="0" i="0" dirty="0">
                <a:effectLst/>
                <a:latin typeface="Arial" panose="020B0604020202020204" pitchFamily="34" charset="0"/>
                <a:hlinkClick r:id="rId3"/>
              </a:rPr>
              <a:t>https://ai.googleblog.com/2021/07/high-fidelity-image-generation-using.html</a:t>
            </a:r>
            <a:r>
              <a:rPr lang="en-US" b="0" i="0" dirty="0">
                <a:effectLst/>
                <a:latin typeface="Arial" panose="020B0604020202020204" pitchFamily="34" charset="0"/>
              </a:rPr>
              <a:t>.</a:t>
            </a:r>
          </a:p>
          <a:p>
            <a:r>
              <a:rPr lang="en-US" dirty="0">
                <a:latin typeface="Arial" panose="020B0604020202020204" pitchFamily="34" charset="0"/>
              </a:rPr>
              <a:t>[5] </a:t>
            </a:r>
            <a:r>
              <a:rPr lang="en-US" sz="1800" dirty="0">
                <a:ea typeface="+mn-lt"/>
                <a:cs typeface="+mn-lt"/>
                <a:hlinkClick r:id="rId4"/>
              </a:rPr>
              <a:t>https://docs.ultralytics.com/yolov5/tutorials/train_custom_data</a:t>
            </a:r>
            <a:endParaRPr lang="en-US" sz="1800" dirty="0">
              <a:ea typeface="+mn-lt"/>
              <a:cs typeface="+mn-lt"/>
            </a:endParaRPr>
          </a:p>
          <a:p>
            <a:r>
              <a:rPr lang="en-US" dirty="0">
                <a:ea typeface="+mn-lt"/>
                <a:cs typeface="+mn-lt"/>
              </a:rPr>
              <a:t>[6] </a:t>
            </a:r>
            <a:r>
              <a:rPr lang="en-US" dirty="0">
                <a:ea typeface="+mn-lt"/>
                <a:cs typeface="+mn-lt"/>
                <a:hlinkClick r:id="rId5"/>
              </a:rPr>
              <a:t>https://github.com/sczhou/CodeFormer</a:t>
            </a:r>
            <a:endParaRPr lang="en-US" dirty="0">
              <a:ea typeface="+mn-lt"/>
              <a:cs typeface="+mn-lt"/>
            </a:endParaRPr>
          </a:p>
          <a:p>
            <a:endParaRPr lang="en-US" dirty="0"/>
          </a:p>
        </p:txBody>
      </p:sp>
      <p:sp>
        <p:nvSpPr>
          <p:cNvPr id="4" name="Slide Number Placeholder 3">
            <a:extLst>
              <a:ext uri="{FF2B5EF4-FFF2-40B4-BE49-F238E27FC236}">
                <a16:creationId xmlns:a16="http://schemas.microsoft.com/office/drawing/2014/main" id="{7ABAB977-D2C6-BEE0-EF6B-6877B54B431F}"/>
              </a:ext>
            </a:extLst>
          </p:cNvPr>
          <p:cNvSpPr>
            <a:spLocks noGrp="1"/>
          </p:cNvSpPr>
          <p:nvPr>
            <p:ph type="sldNum" sz="quarter" idx="7"/>
          </p:nvPr>
        </p:nvSpPr>
        <p:spPr/>
        <p:txBody>
          <a:bodyPr/>
          <a:lstStyle/>
          <a:p>
            <a:fld id="{B6F15528-21DE-4FAA-801E-634DDDAF4B2B}" type="slidenum">
              <a:rPr lang="en-US" smtClean="0"/>
              <a:t>35</a:t>
            </a:fld>
            <a:endParaRPr lang="en-US"/>
          </a:p>
        </p:txBody>
      </p:sp>
      <p:sp>
        <p:nvSpPr>
          <p:cNvPr id="5" name="object 2">
            <a:extLst>
              <a:ext uri="{FF2B5EF4-FFF2-40B4-BE49-F238E27FC236}">
                <a16:creationId xmlns:a16="http://schemas.microsoft.com/office/drawing/2014/main" id="{92554D55-C890-5509-1BCD-EABBA8A11B45}"/>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Reference</a:t>
            </a:r>
            <a:endParaRPr lang="en-US" kern="0"/>
          </a:p>
        </p:txBody>
      </p:sp>
    </p:spTree>
    <p:extLst>
      <p:ext uri="{BB962C8B-B14F-4D97-AF65-F5344CB8AC3E}">
        <p14:creationId xmlns:p14="http://schemas.microsoft.com/office/powerpoint/2010/main" val="593366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4825" y="2345690"/>
            <a:ext cx="5594350" cy="452120"/>
          </a:xfrm>
          <a:prstGeom prst="rect">
            <a:avLst/>
          </a:prstGeom>
        </p:spPr>
        <p:txBody>
          <a:bodyPr vert="horz" wrap="square" lIns="0" tIns="12700" rIns="0" bIns="0" rtlCol="0">
            <a:spAutoFit/>
          </a:bodyPr>
          <a:lstStyle/>
          <a:p>
            <a:pPr marL="12700" algn="ctr">
              <a:lnSpc>
                <a:spcPct val="100000"/>
              </a:lnSpc>
              <a:spcBef>
                <a:spcPts val="100"/>
              </a:spcBef>
            </a:pPr>
            <a:r>
              <a:rPr lang="en-US" altLang="zh-TW" spc="-5"/>
              <a:t>Thanks for your listening!</a:t>
            </a:r>
            <a:endParaRPr/>
          </a:p>
        </p:txBody>
      </p:sp>
      <p:sp>
        <p:nvSpPr>
          <p:cNvPr id="3" name="Slide Number Placeholder 2">
            <a:extLst>
              <a:ext uri="{FF2B5EF4-FFF2-40B4-BE49-F238E27FC236}">
                <a16:creationId xmlns:a16="http://schemas.microsoft.com/office/drawing/2014/main" id="{DC9E8175-58ED-1876-7368-BB1A4B6BD788}"/>
              </a:ext>
            </a:extLst>
          </p:cNvPr>
          <p:cNvSpPr>
            <a:spLocks noGrp="1"/>
          </p:cNvSpPr>
          <p:nvPr>
            <p:ph type="sldNum" sz="quarter" idx="7"/>
          </p:nvPr>
        </p:nvSpPr>
        <p:spPr/>
        <p:txBody>
          <a:bodyPr/>
          <a:lstStyle/>
          <a:p>
            <a:fld id="{B6F15528-21DE-4FAA-801E-634DDDAF4B2B}" type="slidenum">
              <a:rPr lang="en-US" smtClean="0"/>
              <a:t>36</a:t>
            </a:fld>
            <a:endParaRPr lang="en-US"/>
          </a:p>
        </p:txBody>
      </p:sp>
    </p:spTree>
    <p:extLst>
      <p:ext uri="{BB962C8B-B14F-4D97-AF65-F5344CB8AC3E}">
        <p14:creationId xmlns:p14="http://schemas.microsoft.com/office/powerpoint/2010/main" val="2214346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9E8175-58ED-1876-7368-BB1A4B6BD788}"/>
              </a:ext>
            </a:extLst>
          </p:cNvPr>
          <p:cNvSpPr>
            <a:spLocks noGrp="1"/>
          </p:cNvSpPr>
          <p:nvPr>
            <p:ph type="sldNum" sz="quarter" idx="7"/>
          </p:nvPr>
        </p:nvSpPr>
        <p:spPr/>
        <p:txBody>
          <a:bodyPr/>
          <a:lstStyle/>
          <a:p>
            <a:fld id="{B6F15528-21DE-4FAA-801E-634DDDAF4B2B}" type="slidenum">
              <a:rPr lang="en-US" smtClean="0"/>
              <a:t>37</a:t>
            </a:fld>
            <a:endParaRPr lang="en-US"/>
          </a:p>
        </p:txBody>
      </p:sp>
      <p:sp>
        <p:nvSpPr>
          <p:cNvPr id="5" name="Title 4">
            <a:extLst>
              <a:ext uri="{FF2B5EF4-FFF2-40B4-BE49-F238E27FC236}">
                <a16:creationId xmlns:a16="http://schemas.microsoft.com/office/drawing/2014/main" id="{97388905-4537-B06D-53AC-2AA2DC4AFB60}"/>
              </a:ext>
            </a:extLst>
          </p:cNvPr>
          <p:cNvSpPr>
            <a:spLocks noGrp="1"/>
          </p:cNvSpPr>
          <p:nvPr>
            <p:ph type="title"/>
          </p:nvPr>
        </p:nvSpPr>
        <p:spPr>
          <a:xfrm>
            <a:off x="384725" y="503825"/>
            <a:ext cx="8374549" cy="1661993"/>
          </a:xfrm>
        </p:spPr>
        <p:txBody>
          <a:bodyPr/>
          <a:lstStyle/>
          <a:p>
            <a:r>
              <a:rPr lang="en-US" dirty="0"/>
              <a:t>Task Assignment</a:t>
            </a:r>
            <a:br>
              <a:rPr lang="en-US" dirty="0"/>
            </a:br>
            <a:br>
              <a:rPr lang="en-US" sz="2400" dirty="0"/>
            </a:br>
            <a:br>
              <a:rPr lang="en-US" dirty="0"/>
            </a:br>
            <a:endParaRPr lang="en-US" dirty="0"/>
          </a:p>
        </p:txBody>
      </p:sp>
      <p:sp>
        <p:nvSpPr>
          <p:cNvPr id="7" name="TextBox 6">
            <a:extLst>
              <a:ext uri="{FF2B5EF4-FFF2-40B4-BE49-F238E27FC236}">
                <a16:creationId xmlns:a16="http://schemas.microsoft.com/office/drawing/2014/main" id="{84F73F82-2A76-D402-F7DB-B0D8C8519A11}"/>
              </a:ext>
            </a:extLst>
          </p:cNvPr>
          <p:cNvSpPr txBox="1"/>
          <p:nvPr/>
        </p:nvSpPr>
        <p:spPr>
          <a:xfrm>
            <a:off x="384725" y="1150155"/>
            <a:ext cx="6467896" cy="3416320"/>
          </a:xfrm>
          <a:prstGeom prst="rect">
            <a:avLst/>
          </a:prstGeom>
          <a:noFill/>
        </p:spPr>
        <p:txBody>
          <a:bodyPr wrap="square">
            <a:spAutoFit/>
          </a:bodyPr>
          <a:lstStyle/>
          <a:p>
            <a:r>
              <a:rPr lang="en-US" dirty="0" err="1"/>
              <a:t>Jiechang</a:t>
            </a:r>
            <a:r>
              <a:rPr lang="en-US" dirty="0"/>
              <a:t> Guo</a:t>
            </a:r>
          </a:p>
          <a:p>
            <a:pPr marL="285750" indent="-285750">
              <a:buFont typeface="Arial" panose="020B0604020202020204" pitchFamily="34" charset="0"/>
              <a:buChar char="•"/>
            </a:pPr>
            <a:r>
              <a:rPr lang="en-US" dirty="0"/>
              <a:t>Data Preparation for YOLO, enhanced with Super Resolution</a:t>
            </a:r>
          </a:p>
          <a:p>
            <a:pPr marL="285750" indent="-285750">
              <a:buFont typeface="Arial" panose="020B0604020202020204" pitchFamily="34" charset="0"/>
              <a:buChar char="•"/>
            </a:pPr>
            <a:r>
              <a:rPr lang="en-US" dirty="0"/>
              <a:t>Baseline evaluation</a:t>
            </a:r>
          </a:p>
          <a:p>
            <a:pPr marL="285750" indent="-285750">
              <a:buFont typeface="Arial" panose="020B0604020202020204" pitchFamily="34" charset="0"/>
              <a:buChar char="•"/>
            </a:pPr>
            <a:r>
              <a:rPr lang="en-US" dirty="0"/>
              <a:t>Fine-tune YOLOv8</a:t>
            </a:r>
          </a:p>
          <a:p>
            <a:pPr marL="285750" indent="-285750">
              <a:buFont typeface="Arial" panose="020B0604020202020204" pitchFamily="34" charset="0"/>
              <a:buChar char="•"/>
            </a:pPr>
            <a:r>
              <a:rPr lang="en-US" dirty="0"/>
              <a:t>Fine-tune YOLOv8 on enhanced Data</a:t>
            </a:r>
          </a:p>
          <a:p>
            <a:endParaRPr lang="en-US" sz="1800" dirty="0"/>
          </a:p>
          <a:p>
            <a:r>
              <a:rPr lang="en-US" sz="1800" dirty="0"/>
              <a:t>Meng-</a:t>
            </a:r>
            <a:r>
              <a:rPr lang="en-US" dirty="0"/>
              <a:t>C</a:t>
            </a:r>
            <a:r>
              <a:rPr lang="en-US" sz="1800" dirty="0"/>
              <a:t>hen Lee</a:t>
            </a:r>
          </a:p>
          <a:p>
            <a:pPr marL="285750" indent="-285750">
              <a:buFont typeface="Arial" panose="020B0604020202020204" pitchFamily="34" charset="0"/>
              <a:buChar char="•"/>
            </a:pPr>
            <a:r>
              <a:rPr lang="en-US" dirty="0"/>
              <a:t>Related work</a:t>
            </a:r>
            <a:endParaRPr lang="en-US" sz="1800" dirty="0"/>
          </a:p>
          <a:p>
            <a:pPr marL="285750" indent="-285750">
              <a:buFont typeface="Arial" panose="020B0604020202020204" pitchFamily="34" charset="0"/>
              <a:buChar char="•"/>
            </a:pPr>
            <a:r>
              <a:rPr lang="en-US" dirty="0"/>
              <a:t>YOLOv8 architecture modification</a:t>
            </a:r>
          </a:p>
          <a:p>
            <a:pPr marL="285750" indent="-285750">
              <a:buFont typeface="Arial" panose="020B0604020202020204" pitchFamily="34" charset="0"/>
              <a:buChar char="•"/>
            </a:pPr>
            <a:r>
              <a:rPr lang="en-US" dirty="0"/>
              <a:t>Fine-tune YOLOv8 with Transformer</a:t>
            </a:r>
          </a:p>
          <a:p>
            <a:pPr marL="285750" indent="-285750">
              <a:buFont typeface="Arial" panose="020B0604020202020204" pitchFamily="34" charset="0"/>
              <a:buChar char="•"/>
            </a:pPr>
            <a:r>
              <a:rPr lang="en-US" dirty="0"/>
              <a:t>Fine-tune YOLOv8 with Transformer on enhanced data</a:t>
            </a:r>
          </a:p>
          <a:p>
            <a:endParaRPr lang="en-US" dirty="0"/>
          </a:p>
        </p:txBody>
      </p:sp>
    </p:spTree>
    <p:extLst>
      <p:ext uri="{BB962C8B-B14F-4D97-AF65-F5344CB8AC3E}">
        <p14:creationId xmlns:p14="http://schemas.microsoft.com/office/powerpoint/2010/main" val="1710600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FD2356-85BC-5AEB-510F-3D9D1555D62F}"/>
              </a:ext>
            </a:extLst>
          </p:cNvPr>
          <p:cNvSpPr>
            <a:spLocks noGrp="1"/>
          </p:cNvSpPr>
          <p:nvPr>
            <p:ph type="sldNum" sz="quarter" idx="7"/>
          </p:nvPr>
        </p:nvSpPr>
        <p:spPr/>
        <p:txBody>
          <a:bodyPr/>
          <a:lstStyle/>
          <a:p>
            <a:fld id="{B6F15528-21DE-4FAA-801E-634DDDAF4B2B}" type="slidenum">
              <a:rPr lang="en-US" smtClean="0"/>
              <a:t>38</a:t>
            </a:fld>
            <a:endParaRPr lang="en-US"/>
          </a:p>
        </p:txBody>
      </p:sp>
      <p:sp>
        <p:nvSpPr>
          <p:cNvPr id="10" name="object 2">
            <a:extLst>
              <a:ext uri="{FF2B5EF4-FFF2-40B4-BE49-F238E27FC236}">
                <a16:creationId xmlns:a16="http://schemas.microsoft.com/office/drawing/2014/main" id="{DF7F5102-5F4A-E20E-FDA0-C60E8F6AF63D}"/>
              </a:ext>
            </a:extLst>
          </p:cNvPr>
          <p:cNvSpPr txBox="1">
            <a:spLocks/>
          </p:cNvSpPr>
          <p:nvPr/>
        </p:nvSpPr>
        <p:spPr>
          <a:xfrm>
            <a:off x="204250" y="193009"/>
            <a:ext cx="8939750"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WIDER FACE enhanced with </a:t>
            </a:r>
            <a:r>
              <a:rPr lang="en-US" kern="0" spc="-5" dirty="0" err="1"/>
              <a:t>SuperResolution</a:t>
            </a:r>
            <a:endParaRPr lang="en-US" kern="0" dirty="0"/>
          </a:p>
        </p:txBody>
      </p:sp>
      <p:sp>
        <p:nvSpPr>
          <p:cNvPr id="14" name="TextBox 13">
            <a:extLst>
              <a:ext uri="{FF2B5EF4-FFF2-40B4-BE49-F238E27FC236}">
                <a16:creationId xmlns:a16="http://schemas.microsoft.com/office/drawing/2014/main" id="{46F1C229-91AD-63B3-C44B-31F526D8FAB4}"/>
              </a:ext>
            </a:extLst>
          </p:cNvPr>
          <p:cNvSpPr txBox="1"/>
          <p:nvPr/>
        </p:nvSpPr>
        <p:spPr>
          <a:xfrm>
            <a:off x="501445" y="1917290"/>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51F6E20D-0A3B-4406-F40A-258E95CFD7ED}"/>
              </a:ext>
            </a:extLst>
          </p:cNvPr>
          <p:cNvSpPr txBox="1"/>
          <p:nvPr/>
        </p:nvSpPr>
        <p:spPr>
          <a:xfrm>
            <a:off x="624003" y="809294"/>
            <a:ext cx="507732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Run super resolution on the train and </a:t>
            </a:r>
            <a:r>
              <a:rPr lang="en-US" dirty="0" err="1"/>
              <a:t>val</a:t>
            </a:r>
            <a:r>
              <a:rPr lang="en-US" dirty="0"/>
              <a:t> data</a:t>
            </a:r>
          </a:p>
          <a:p>
            <a:pPr marL="285750" indent="-285750">
              <a:buFont typeface="Arial" panose="020B0604020202020204" pitchFamily="34" charset="0"/>
              <a:buChar char="•"/>
            </a:pPr>
            <a:r>
              <a:rPr lang="en-US" dirty="0"/>
              <a:t>Train dataset: 4496(35%) images enhanced</a:t>
            </a:r>
          </a:p>
          <a:p>
            <a:pPr marL="285750" indent="-285750">
              <a:buFont typeface="Arial" panose="020B0604020202020204" pitchFamily="34" charset="0"/>
              <a:buChar char="•"/>
            </a:pPr>
            <a:r>
              <a:rPr lang="en-US" dirty="0"/>
              <a:t>Val dataset: 1164(36%) images enhanced</a:t>
            </a:r>
          </a:p>
          <a:p>
            <a:pPr marL="285750" indent="-285750">
              <a:buFont typeface="Arial" panose="020B0604020202020204" pitchFamily="34" charset="0"/>
              <a:buChar char="•"/>
            </a:pPr>
            <a:r>
              <a:rPr lang="en-US" dirty="0"/>
              <a:t>From 1024*768 to 2048*1536</a:t>
            </a:r>
          </a:p>
          <a:p>
            <a:pPr marL="285750" indent="-285750">
              <a:buFont typeface="Arial" panose="020B0604020202020204" pitchFamily="34" charset="0"/>
              <a:buChar char="•"/>
            </a:pPr>
            <a:r>
              <a:rPr lang="en-US" dirty="0"/>
              <a:t>Estimated processing time: 15 hours+</a:t>
            </a:r>
          </a:p>
          <a:p>
            <a:pPr marL="285750" indent="-285750">
              <a:buFont typeface="Arial" panose="020B0604020202020204" pitchFamily="34" charset="0"/>
              <a:buChar char="•"/>
            </a:pPr>
            <a:endParaRPr lang="en-US" dirty="0"/>
          </a:p>
        </p:txBody>
      </p:sp>
      <p:pic>
        <p:nvPicPr>
          <p:cNvPr id="5" name="Picture 4" descr="A picture containing outdoor, road, building, person&#10;&#10;Description automatically generated">
            <a:extLst>
              <a:ext uri="{FF2B5EF4-FFF2-40B4-BE49-F238E27FC236}">
                <a16:creationId xmlns:a16="http://schemas.microsoft.com/office/drawing/2014/main" id="{C51461C5-95A7-83DE-75F7-38B060AC9B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273" y="2353888"/>
            <a:ext cx="3039979" cy="2279984"/>
          </a:xfrm>
          <a:prstGeom prst="rect">
            <a:avLst/>
          </a:prstGeom>
        </p:spPr>
      </p:pic>
      <p:pic>
        <p:nvPicPr>
          <p:cNvPr id="7" name="Picture 6">
            <a:extLst>
              <a:ext uri="{FF2B5EF4-FFF2-40B4-BE49-F238E27FC236}">
                <a16:creationId xmlns:a16="http://schemas.microsoft.com/office/drawing/2014/main" id="{54EBFC76-68FD-2C78-205E-4AB14532A86B}"/>
              </a:ext>
            </a:extLst>
          </p:cNvPr>
          <p:cNvPicPr>
            <a:picLocks noChangeAspect="1"/>
          </p:cNvPicPr>
          <p:nvPr/>
        </p:nvPicPr>
        <p:blipFill>
          <a:blip r:embed="rId4"/>
          <a:stretch>
            <a:fillRect/>
          </a:stretch>
        </p:blipFill>
        <p:spPr>
          <a:xfrm>
            <a:off x="4674125" y="2353888"/>
            <a:ext cx="3039979" cy="2279984"/>
          </a:xfrm>
          <a:prstGeom prst="rect">
            <a:avLst/>
          </a:prstGeom>
        </p:spPr>
      </p:pic>
    </p:spTree>
    <p:extLst>
      <p:ext uri="{BB962C8B-B14F-4D97-AF65-F5344CB8AC3E}">
        <p14:creationId xmlns:p14="http://schemas.microsoft.com/office/powerpoint/2010/main" val="3699150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B7C998-89A7-AD8C-286B-8F506DC23B8E}"/>
              </a:ext>
            </a:extLst>
          </p:cNvPr>
          <p:cNvSpPr txBox="1"/>
          <p:nvPr/>
        </p:nvSpPr>
        <p:spPr>
          <a:xfrm>
            <a:off x="948018" y="1186703"/>
            <a:ext cx="4612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rgbClr val="41642E"/>
              </a:solidFill>
              <a:latin typeface="Plusjakartadisplay"/>
            </a:endParaRPr>
          </a:p>
        </p:txBody>
      </p:sp>
      <p:pic>
        <p:nvPicPr>
          <p:cNvPr id="856" name="Picture 856">
            <a:extLst>
              <a:ext uri="{FF2B5EF4-FFF2-40B4-BE49-F238E27FC236}">
                <a16:creationId xmlns:a16="http://schemas.microsoft.com/office/drawing/2014/main" id="{981CD98D-777C-2B0A-5AB5-56F5B5B791B9}"/>
              </a:ext>
            </a:extLst>
          </p:cNvPr>
          <p:cNvPicPr>
            <a:picLocks noChangeAspect="1"/>
          </p:cNvPicPr>
          <p:nvPr/>
        </p:nvPicPr>
        <p:blipFill rotWithShape="1">
          <a:blip r:embed="rId3"/>
          <a:srcRect l="7364" t="-690" r="13702" b="53"/>
          <a:stretch/>
        </p:blipFill>
        <p:spPr>
          <a:xfrm>
            <a:off x="6677618" y="2432883"/>
            <a:ext cx="1984443" cy="1574450"/>
          </a:xfrm>
          <a:prstGeom prst="rect">
            <a:avLst/>
          </a:prstGeom>
        </p:spPr>
      </p:pic>
      <p:pic>
        <p:nvPicPr>
          <p:cNvPr id="858" name="Picture 858" descr="Graphical user interface, application&#10;&#10;Description automatically generated">
            <a:extLst>
              <a:ext uri="{FF2B5EF4-FFF2-40B4-BE49-F238E27FC236}">
                <a16:creationId xmlns:a16="http://schemas.microsoft.com/office/drawing/2014/main" id="{832B72C9-624A-E082-09E3-D868E795D8C7}"/>
              </a:ext>
            </a:extLst>
          </p:cNvPr>
          <p:cNvPicPr>
            <a:picLocks noChangeAspect="1"/>
          </p:cNvPicPr>
          <p:nvPr/>
        </p:nvPicPr>
        <p:blipFill rotWithShape="1">
          <a:blip r:embed="rId4"/>
          <a:srcRect l="38007" t="16887" r="29889" b="27393"/>
          <a:stretch/>
        </p:blipFill>
        <p:spPr>
          <a:xfrm>
            <a:off x="3487615" y="2246434"/>
            <a:ext cx="1801493" cy="1758642"/>
          </a:xfrm>
          <a:prstGeom prst="rect">
            <a:avLst/>
          </a:prstGeom>
        </p:spPr>
      </p:pic>
      <p:pic>
        <p:nvPicPr>
          <p:cNvPr id="859" name="Picture 859">
            <a:extLst>
              <a:ext uri="{FF2B5EF4-FFF2-40B4-BE49-F238E27FC236}">
                <a16:creationId xmlns:a16="http://schemas.microsoft.com/office/drawing/2014/main" id="{154E83E5-C7F5-05E6-F0B9-855B07C6CB10}"/>
              </a:ext>
            </a:extLst>
          </p:cNvPr>
          <p:cNvPicPr>
            <a:picLocks noChangeAspect="1"/>
          </p:cNvPicPr>
          <p:nvPr/>
        </p:nvPicPr>
        <p:blipFill>
          <a:blip r:embed="rId5"/>
          <a:stretch>
            <a:fillRect/>
          </a:stretch>
        </p:blipFill>
        <p:spPr>
          <a:xfrm>
            <a:off x="3008068" y="156041"/>
            <a:ext cx="2866292" cy="1624115"/>
          </a:xfrm>
          <a:prstGeom prst="rect">
            <a:avLst/>
          </a:prstGeom>
        </p:spPr>
      </p:pic>
      <p:sp>
        <p:nvSpPr>
          <p:cNvPr id="860" name="TextBox 859">
            <a:extLst>
              <a:ext uri="{FF2B5EF4-FFF2-40B4-BE49-F238E27FC236}">
                <a16:creationId xmlns:a16="http://schemas.microsoft.com/office/drawing/2014/main" id="{21AECA28-B1ED-DF99-BE7D-C4EA19FD9EB8}"/>
              </a:ext>
            </a:extLst>
          </p:cNvPr>
          <p:cNvSpPr txBox="1"/>
          <p:nvPr/>
        </p:nvSpPr>
        <p:spPr>
          <a:xfrm>
            <a:off x="1679331" y="4567604"/>
            <a:ext cx="7051429" cy="8079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t>[1] https://</a:t>
            </a:r>
            <a:r>
              <a:rPr lang="en-US" sz="900" err="1"/>
              <a:t>www.technologyreview.com</a:t>
            </a:r>
            <a:r>
              <a:rPr lang="en-US" sz="900"/>
              <a:t>/2015/02/16/169357/the-face-detection-algorithm-set-to-revolutionize-image-search/</a:t>
            </a:r>
            <a:endParaRPr lang="en-US" sz="900">
              <a:cs typeface="Calibri"/>
            </a:endParaRPr>
          </a:p>
          <a:p>
            <a:r>
              <a:rPr lang="en-US" sz="900"/>
              <a:t>[</a:t>
            </a:r>
            <a:r>
              <a:rPr lang="en-US" sz="900">
                <a:cs typeface="Calibri"/>
              </a:rPr>
              <a:t>2] </a:t>
            </a:r>
            <a:r>
              <a:rPr lang="en-US" sz="900">
                <a:ea typeface="+mn-lt"/>
                <a:cs typeface="+mn-lt"/>
              </a:rPr>
              <a:t>https://</a:t>
            </a:r>
            <a:r>
              <a:rPr lang="en-US" sz="900" err="1">
                <a:ea typeface="+mn-lt"/>
                <a:cs typeface="+mn-lt"/>
              </a:rPr>
              <a:t>blog.deepmotion.com</a:t>
            </a:r>
            <a:r>
              <a:rPr lang="en-US" sz="900">
                <a:ea typeface="+mn-lt"/>
                <a:cs typeface="+mn-lt"/>
              </a:rPr>
              <a:t>/2021/07/02/animate3d-facetracking/</a:t>
            </a:r>
          </a:p>
          <a:p>
            <a:r>
              <a:rPr lang="en-US" sz="900">
                <a:ea typeface="+mn-lt"/>
                <a:cs typeface="+mn-lt"/>
              </a:rPr>
              <a:t>[3] https://</a:t>
            </a:r>
            <a:r>
              <a:rPr lang="en-US" sz="900" err="1">
                <a:ea typeface="+mn-lt"/>
                <a:cs typeface="+mn-lt"/>
              </a:rPr>
              <a:t>github.com</a:t>
            </a:r>
            <a:r>
              <a:rPr lang="en-US" sz="900">
                <a:ea typeface="+mn-lt"/>
                <a:cs typeface="+mn-lt"/>
              </a:rPr>
              <a:t>/</a:t>
            </a:r>
            <a:r>
              <a:rPr lang="en-US" sz="900" err="1">
                <a:ea typeface="+mn-lt"/>
                <a:cs typeface="+mn-lt"/>
              </a:rPr>
              <a:t>serengil</a:t>
            </a:r>
            <a:r>
              <a:rPr lang="en-US" sz="900">
                <a:ea typeface="+mn-lt"/>
                <a:cs typeface="+mn-lt"/>
              </a:rPr>
              <a:t>/</a:t>
            </a:r>
            <a:r>
              <a:rPr lang="en-US" sz="900" err="1">
                <a:ea typeface="+mn-lt"/>
                <a:cs typeface="+mn-lt"/>
              </a:rPr>
              <a:t>deepface</a:t>
            </a:r>
            <a:endParaRPr lang="en-US" sz="900">
              <a:ea typeface="+mn-lt"/>
              <a:cs typeface="+mn-lt"/>
            </a:endParaRPr>
          </a:p>
          <a:p>
            <a:r>
              <a:rPr lang="en-US" sz="900">
                <a:ea typeface="+mn-lt"/>
                <a:cs typeface="+mn-lt"/>
              </a:rPr>
              <a:t>[4] https://</a:t>
            </a:r>
            <a:r>
              <a:rPr lang="en-US" sz="900" err="1">
                <a:ea typeface="+mn-lt"/>
                <a:cs typeface="+mn-lt"/>
              </a:rPr>
              <a:t>docs.opencv.org</a:t>
            </a:r>
            <a:r>
              <a:rPr lang="en-US" sz="900">
                <a:ea typeface="+mn-lt"/>
                <a:cs typeface="+mn-lt"/>
              </a:rPr>
              <a:t>/3.4/d2/d42/</a:t>
            </a:r>
            <a:r>
              <a:rPr lang="en-US" sz="900" err="1">
                <a:ea typeface="+mn-lt"/>
                <a:cs typeface="+mn-lt"/>
              </a:rPr>
              <a:t>tutorial_face_landmark_detection_in_an_image.html</a:t>
            </a:r>
            <a:endParaRPr lang="en-US" sz="900">
              <a:ea typeface="+mn-lt"/>
              <a:cs typeface="+mn-lt"/>
            </a:endParaRPr>
          </a:p>
          <a:p>
            <a:endParaRPr lang="en-US" sz="1050">
              <a:ea typeface="+mn-lt"/>
              <a:cs typeface="+mn-lt"/>
            </a:endParaRPr>
          </a:p>
        </p:txBody>
      </p:sp>
      <p:sp>
        <p:nvSpPr>
          <p:cNvPr id="861" name="TextBox 860">
            <a:extLst>
              <a:ext uri="{FF2B5EF4-FFF2-40B4-BE49-F238E27FC236}">
                <a16:creationId xmlns:a16="http://schemas.microsoft.com/office/drawing/2014/main" id="{29500535-0332-8613-F905-227F8F190F34}"/>
              </a:ext>
            </a:extLst>
          </p:cNvPr>
          <p:cNvSpPr txBox="1"/>
          <p:nvPr/>
        </p:nvSpPr>
        <p:spPr>
          <a:xfrm>
            <a:off x="3420681" y="17839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a:spcBef>
                <a:spcPts val="525"/>
              </a:spcBef>
              <a:tabLst>
                <a:tab pos="469265" algn="l"/>
              </a:tabLst>
            </a:pPr>
            <a:r>
              <a:rPr lang="en-US" spc="-5">
                <a:latin typeface="Arial"/>
                <a:cs typeface="Arial"/>
              </a:rPr>
              <a:t>Face Detection</a:t>
            </a:r>
            <a:r>
              <a:rPr lang="en-US" sz="900" spc="-5">
                <a:latin typeface="Arial"/>
                <a:cs typeface="Arial"/>
              </a:rPr>
              <a:t>[1]</a:t>
            </a:r>
            <a:endParaRPr lang="en-US" spc="-5">
              <a:latin typeface="Arial"/>
              <a:cs typeface="Arial"/>
            </a:endParaRPr>
          </a:p>
        </p:txBody>
      </p:sp>
      <p:sp>
        <p:nvSpPr>
          <p:cNvPr id="862" name="TextBox 861">
            <a:extLst>
              <a:ext uri="{FF2B5EF4-FFF2-40B4-BE49-F238E27FC236}">
                <a16:creationId xmlns:a16="http://schemas.microsoft.com/office/drawing/2014/main" id="{7DC55440-7A92-7D48-1F4C-A6C7C6C56D10}"/>
              </a:ext>
            </a:extLst>
          </p:cNvPr>
          <p:cNvSpPr txBox="1"/>
          <p:nvPr/>
        </p:nvSpPr>
        <p:spPr>
          <a:xfrm>
            <a:off x="6836727" y="4084290"/>
            <a:ext cx="31647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pc="-5">
                <a:latin typeface="Arial"/>
                <a:cs typeface="Arial"/>
              </a:rPr>
              <a:t>Face</a:t>
            </a:r>
            <a:r>
              <a:rPr lang="en-US" sz="1600">
                <a:cs typeface="Calibri"/>
              </a:rPr>
              <a:t> </a:t>
            </a:r>
            <a:r>
              <a:rPr lang="en-US" spc="-5">
                <a:latin typeface="Arial"/>
                <a:cs typeface="Arial"/>
              </a:rPr>
              <a:t>Tracking</a:t>
            </a:r>
            <a:r>
              <a:rPr lang="en-US" sz="900" spc="-5">
                <a:latin typeface="Arial"/>
                <a:cs typeface="Arial"/>
              </a:rPr>
              <a:t>[2]</a:t>
            </a:r>
            <a:endParaRPr lang="en-US" spc="-5">
              <a:latin typeface="Arial"/>
              <a:cs typeface="Arial"/>
            </a:endParaRPr>
          </a:p>
        </p:txBody>
      </p:sp>
      <p:sp>
        <p:nvSpPr>
          <p:cNvPr id="863" name="TextBox 862">
            <a:extLst>
              <a:ext uri="{FF2B5EF4-FFF2-40B4-BE49-F238E27FC236}">
                <a16:creationId xmlns:a16="http://schemas.microsoft.com/office/drawing/2014/main" id="{CA0EBDA0-FC0C-08D1-B500-E92570590251}"/>
              </a:ext>
            </a:extLst>
          </p:cNvPr>
          <p:cNvSpPr txBox="1"/>
          <p:nvPr/>
        </p:nvSpPr>
        <p:spPr>
          <a:xfrm>
            <a:off x="2716823" y="41983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864" name="TextBox 863">
            <a:extLst>
              <a:ext uri="{FF2B5EF4-FFF2-40B4-BE49-F238E27FC236}">
                <a16:creationId xmlns:a16="http://schemas.microsoft.com/office/drawing/2014/main" id="{33F94010-3A49-F088-4157-4E4648954608}"/>
              </a:ext>
            </a:extLst>
          </p:cNvPr>
          <p:cNvSpPr txBox="1"/>
          <p:nvPr/>
        </p:nvSpPr>
        <p:spPr>
          <a:xfrm>
            <a:off x="2646486" y="4075233"/>
            <a:ext cx="40311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a:spcBef>
                <a:spcPts val="525"/>
              </a:spcBef>
              <a:tabLst>
                <a:tab pos="469265" algn="l"/>
              </a:tabLst>
            </a:pPr>
            <a:r>
              <a:rPr lang="en-US" spc="-5">
                <a:latin typeface="Arial"/>
                <a:cs typeface="Arial"/>
              </a:rPr>
              <a:t>Face Recognition, Facial Expression</a:t>
            </a:r>
            <a:r>
              <a:rPr lang="en-US" sz="900" spc="-5">
                <a:latin typeface="Arial"/>
                <a:cs typeface="Arial"/>
              </a:rPr>
              <a:t>[3]</a:t>
            </a:r>
            <a:endParaRPr lang="en-US" spc="-5">
              <a:latin typeface="Arial"/>
              <a:cs typeface="Arial"/>
            </a:endParaRPr>
          </a:p>
        </p:txBody>
      </p:sp>
      <p:pic>
        <p:nvPicPr>
          <p:cNvPr id="865" name="Picture 865">
            <a:extLst>
              <a:ext uri="{FF2B5EF4-FFF2-40B4-BE49-F238E27FC236}">
                <a16:creationId xmlns:a16="http://schemas.microsoft.com/office/drawing/2014/main" id="{DA058975-FBDD-0BB0-7AE1-BEF2C7ECD8BD}"/>
              </a:ext>
            </a:extLst>
          </p:cNvPr>
          <p:cNvPicPr>
            <a:picLocks noChangeAspect="1"/>
          </p:cNvPicPr>
          <p:nvPr/>
        </p:nvPicPr>
        <p:blipFill>
          <a:blip r:embed="rId6"/>
          <a:stretch>
            <a:fillRect/>
          </a:stretch>
        </p:blipFill>
        <p:spPr>
          <a:xfrm>
            <a:off x="579351" y="2208334"/>
            <a:ext cx="1808284" cy="1799492"/>
          </a:xfrm>
          <a:prstGeom prst="rect">
            <a:avLst/>
          </a:prstGeom>
        </p:spPr>
      </p:pic>
      <p:sp>
        <p:nvSpPr>
          <p:cNvPr id="866" name="TextBox 865">
            <a:extLst>
              <a:ext uri="{FF2B5EF4-FFF2-40B4-BE49-F238E27FC236}">
                <a16:creationId xmlns:a16="http://schemas.microsoft.com/office/drawing/2014/main" id="{B3774F29-77F6-FDA0-E0DD-F85EE415DBD4}"/>
              </a:ext>
            </a:extLst>
          </p:cNvPr>
          <p:cNvSpPr txBox="1"/>
          <p:nvPr/>
        </p:nvSpPr>
        <p:spPr>
          <a:xfrm>
            <a:off x="496240" y="40752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0">
              <a:spcBef>
                <a:spcPts val="525"/>
              </a:spcBef>
              <a:tabLst>
                <a:tab pos="469265" algn="l"/>
              </a:tabLst>
            </a:pPr>
            <a:r>
              <a:rPr lang="en-US" spc="-5">
                <a:latin typeface="Arial"/>
                <a:cs typeface="Arial"/>
              </a:rPr>
              <a:t>Face Landmark</a:t>
            </a:r>
            <a:r>
              <a:rPr lang="en-US" sz="900" spc="-5">
                <a:latin typeface="Arial"/>
                <a:cs typeface="Arial"/>
              </a:rPr>
              <a:t>[4]</a:t>
            </a:r>
            <a:endParaRPr lang="en-US" spc="-5">
              <a:latin typeface="Arial"/>
              <a:cs typeface="Arial"/>
            </a:endParaRPr>
          </a:p>
        </p:txBody>
      </p:sp>
      <p:sp>
        <p:nvSpPr>
          <p:cNvPr id="4" name="Slide Number Placeholder 3">
            <a:extLst>
              <a:ext uri="{FF2B5EF4-FFF2-40B4-BE49-F238E27FC236}">
                <a16:creationId xmlns:a16="http://schemas.microsoft.com/office/drawing/2014/main" id="{807217B9-D868-D970-5C37-4F8515E5C0A2}"/>
              </a:ext>
            </a:extLst>
          </p:cNvPr>
          <p:cNvSpPr>
            <a:spLocks noGrp="1"/>
          </p:cNvSpPr>
          <p:nvPr>
            <p:ph type="sldNum" sz="quarter" idx="7"/>
          </p:nvPr>
        </p:nvSpPr>
        <p:spPr/>
        <p:txBody>
          <a:bodyPr/>
          <a:lstStyle/>
          <a:p>
            <a:fld id="{B6F15528-21DE-4FAA-801E-634DDDAF4B2B}" type="slidenum">
              <a:rPr lang="en-US" smtClean="0"/>
              <a:t>4</a:t>
            </a:fld>
            <a:endParaRPr lang="en-US"/>
          </a:p>
        </p:txBody>
      </p:sp>
      <p:sp>
        <p:nvSpPr>
          <p:cNvPr id="5" name="object 2">
            <a:extLst>
              <a:ext uri="{FF2B5EF4-FFF2-40B4-BE49-F238E27FC236}">
                <a16:creationId xmlns:a16="http://schemas.microsoft.com/office/drawing/2014/main" id="{5DC9F749-34D4-32CF-A7C1-88E6579EB97D}"/>
              </a:ext>
            </a:extLst>
          </p:cNvPr>
          <p:cNvSpPr txBox="1">
            <a:spLocks/>
          </p:cNvSpPr>
          <p:nvPr/>
        </p:nvSpPr>
        <p:spPr>
          <a:xfrm>
            <a:off x="353957" y="267854"/>
            <a:ext cx="232346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Motivation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B7C998-89A7-AD8C-286B-8F506DC23B8E}"/>
              </a:ext>
            </a:extLst>
          </p:cNvPr>
          <p:cNvSpPr txBox="1"/>
          <p:nvPr/>
        </p:nvSpPr>
        <p:spPr>
          <a:xfrm>
            <a:off x="948018" y="1186703"/>
            <a:ext cx="4612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rgbClr val="41642E"/>
              </a:solidFill>
              <a:latin typeface="Plusjakartadisplay"/>
            </a:endParaRPr>
          </a:p>
        </p:txBody>
      </p:sp>
      <p:sp>
        <p:nvSpPr>
          <p:cNvPr id="860" name="TextBox 859">
            <a:extLst>
              <a:ext uri="{FF2B5EF4-FFF2-40B4-BE49-F238E27FC236}">
                <a16:creationId xmlns:a16="http://schemas.microsoft.com/office/drawing/2014/main" id="{21AECA28-B1ED-DF99-BE7D-C4EA19FD9EB8}"/>
              </a:ext>
            </a:extLst>
          </p:cNvPr>
          <p:cNvSpPr txBox="1"/>
          <p:nvPr/>
        </p:nvSpPr>
        <p:spPr>
          <a:xfrm>
            <a:off x="1703869" y="4930152"/>
            <a:ext cx="705142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hlinkClick r:id="rId3"/>
              </a:rPr>
              <a:t>https://viso.ai/wp-content/uploads/2022/06/computer-vision-surveillance-security-applications.png</a:t>
            </a:r>
            <a:endParaRPr lang="en-US" sz="800"/>
          </a:p>
        </p:txBody>
      </p:sp>
      <p:sp>
        <p:nvSpPr>
          <p:cNvPr id="863" name="TextBox 862">
            <a:extLst>
              <a:ext uri="{FF2B5EF4-FFF2-40B4-BE49-F238E27FC236}">
                <a16:creationId xmlns:a16="http://schemas.microsoft.com/office/drawing/2014/main" id="{CA0EBDA0-FC0C-08D1-B500-E92570590251}"/>
              </a:ext>
            </a:extLst>
          </p:cNvPr>
          <p:cNvSpPr txBox="1"/>
          <p:nvPr/>
        </p:nvSpPr>
        <p:spPr>
          <a:xfrm>
            <a:off x="2716823" y="41983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4098" name="Picture 2" descr="Top 18 Applications of visual AI in Security and Surveillance - viso.ai">
            <a:extLst>
              <a:ext uri="{FF2B5EF4-FFF2-40B4-BE49-F238E27FC236}">
                <a16:creationId xmlns:a16="http://schemas.microsoft.com/office/drawing/2014/main" id="{931DC167-F2F6-BCC6-1B92-ABD6800D9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678" y="909775"/>
            <a:ext cx="4835646" cy="32204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17832F2-A60F-EE7E-DF8B-D86EC1BD58B4}"/>
              </a:ext>
            </a:extLst>
          </p:cNvPr>
          <p:cNvSpPr>
            <a:spLocks noGrp="1"/>
          </p:cNvSpPr>
          <p:nvPr>
            <p:ph type="sldNum" sz="quarter" idx="7"/>
          </p:nvPr>
        </p:nvSpPr>
        <p:spPr/>
        <p:txBody>
          <a:bodyPr/>
          <a:lstStyle/>
          <a:p>
            <a:fld id="{B6F15528-21DE-4FAA-801E-634DDDAF4B2B}" type="slidenum">
              <a:rPr lang="en-US" smtClean="0"/>
              <a:t>5</a:t>
            </a:fld>
            <a:endParaRPr lang="en-US"/>
          </a:p>
        </p:txBody>
      </p:sp>
      <p:sp>
        <p:nvSpPr>
          <p:cNvPr id="5" name="object 2">
            <a:extLst>
              <a:ext uri="{FF2B5EF4-FFF2-40B4-BE49-F238E27FC236}">
                <a16:creationId xmlns:a16="http://schemas.microsoft.com/office/drawing/2014/main" id="{1E9D124F-7BF7-ACA1-3F52-C7613D5721CB}"/>
              </a:ext>
            </a:extLst>
          </p:cNvPr>
          <p:cNvSpPr txBox="1">
            <a:spLocks/>
          </p:cNvSpPr>
          <p:nvPr/>
        </p:nvSpPr>
        <p:spPr>
          <a:xfrm>
            <a:off x="353957" y="267854"/>
            <a:ext cx="232346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Motivation</a:t>
            </a:r>
          </a:p>
        </p:txBody>
      </p:sp>
    </p:spTree>
    <p:extLst>
      <p:ext uri="{BB962C8B-B14F-4D97-AF65-F5344CB8AC3E}">
        <p14:creationId xmlns:p14="http://schemas.microsoft.com/office/powerpoint/2010/main" val="3672546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002CF8-48FF-EEAA-3336-5B4C42039688}"/>
              </a:ext>
            </a:extLst>
          </p:cNvPr>
          <p:cNvSpPr txBox="1"/>
          <p:nvPr/>
        </p:nvSpPr>
        <p:spPr>
          <a:xfrm>
            <a:off x="509340" y="1072813"/>
            <a:ext cx="749955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ltLang="zh-TW" sz="2000">
                <a:latin typeface="Times"/>
                <a:ea typeface="Open Sans"/>
                <a:cs typeface="Open Sans"/>
              </a:rPr>
              <a:t>Low</a:t>
            </a:r>
            <a:r>
              <a:rPr lang="zh-TW" altLang="en-US" sz="2000">
                <a:latin typeface="Times"/>
                <a:ea typeface="Open Sans"/>
                <a:cs typeface="Open Sans"/>
              </a:rPr>
              <a:t> </a:t>
            </a:r>
            <a:r>
              <a:rPr lang="en-US" altLang="zh-TW" sz="2000">
                <a:latin typeface="Times"/>
                <a:ea typeface="Open Sans"/>
                <a:cs typeface="Open Sans"/>
              </a:rPr>
              <a:t>Resolution</a:t>
            </a:r>
          </a:p>
          <a:p>
            <a:pPr marL="342900" indent="-342900">
              <a:buAutoNum type="arabicPeriod"/>
            </a:pPr>
            <a:r>
              <a:rPr lang="en-US" altLang="zh-TW" sz="2000">
                <a:latin typeface="Times"/>
                <a:ea typeface="Open Sans"/>
                <a:cs typeface="Open Sans"/>
              </a:rPr>
              <a:t>Variations</a:t>
            </a:r>
            <a:r>
              <a:rPr lang="zh-TW" altLang="en-US" sz="2000">
                <a:latin typeface="Times"/>
                <a:ea typeface="Open Sans"/>
                <a:cs typeface="Open Sans"/>
              </a:rPr>
              <a:t> </a:t>
            </a:r>
            <a:r>
              <a:rPr lang="en-US" altLang="zh-TW" sz="2000">
                <a:latin typeface="Times"/>
                <a:ea typeface="Open Sans"/>
                <a:cs typeface="Open Sans"/>
              </a:rPr>
              <a:t>in</a:t>
            </a:r>
            <a:r>
              <a:rPr lang="zh-TW" altLang="en-US" sz="2000">
                <a:latin typeface="Times"/>
                <a:ea typeface="Open Sans"/>
                <a:cs typeface="Open Sans"/>
              </a:rPr>
              <a:t> </a:t>
            </a:r>
            <a:r>
              <a:rPr lang="en-US" altLang="zh-TW" sz="2000">
                <a:latin typeface="Times"/>
                <a:ea typeface="Open Sans"/>
                <a:cs typeface="Open Sans"/>
              </a:rPr>
              <a:t>illumination</a:t>
            </a:r>
          </a:p>
          <a:p>
            <a:pPr marL="342900" indent="-342900">
              <a:buAutoNum type="arabicPeriod"/>
            </a:pPr>
            <a:r>
              <a:rPr lang="en-US" altLang="zh-TW" sz="2000">
                <a:latin typeface="Times"/>
                <a:ea typeface="Open Sans"/>
                <a:cs typeface="Open Sans"/>
              </a:rPr>
              <a:t>Variations</a:t>
            </a:r>
            <a:r>
              <a:rPr lang="zh-TW" altLang="en-US" sz="2000">
                <a:latin typeface="Times"/>
                <a:ea typeface="Open Sans"/>
                <a:cs typeface="Open Sans"/>
              </a:rPr>
              <a:t> </a:t>
            </a:r>
            <a:r>
              <a:rPr lang="en-US" altLang="zh-TW" sz="2000">
                <a:latin typeface="Times"/>
                <a:ea typeface="Open Sans"/>
                <a:cs typeface="Open Sans"/>
              </a:rPr>
              <a:t>in</a:t>
            </a:r>
            <a:r>
              <a:rPr lang="zh-TW" altLang="en-US" sz="2000">
                <a:latin typeface="Times"/>
                <a:ea typeface="Open Sans"/>
                <a:cs typeface="Open Sans"/>
              </a:rPr>
              <a:t> </a:t>
            </a:r>
            <a:r>
              <a:rPr lang="en-US" altLang="zh-TW" sz="2000">
                <a:latin typeface="Times"/>
                <a:ea typeface="Open Sans"/>
                <a:cs typeface="Open Sans"/>
              </a:rPr>
              <a:t>pose</a:t>
            </a:r>
            <a:r>
              <a:rPr lang="zh-TW" altLang="en-US" sz="2000">
                <a:latin typeface="Times"/>
                <a:ea typeface="Open Sans"/>
                <a:cs typeface="Open Sans"/>
              </a:rPr>
              <a:t> </a:t>
            </a:r>
            <a:r>
              <a:rPr lang="en-US" altLang="zh-TW" sz="2000">
                <a:latin typeface="Times"/>
                <a:ea typeface="Open Sans"/>
                <a:cs typeface="Open Sans"/>
              </a:rPr>
              <a:t>and</a:t>
            </a:r>
            <a:r>
              <a:rPr lang="zh-TW" altLang="en-US" sz="2000">
                <a:latin typeface="Times"/>
                <a:ea typeface="Open Sans"/>
                <a:cs typeface="Open Sans"/>
              </a:rPr>
              <a:t> </a:t>
            </a:r>
            <a:r>
              <a:rPr lang="en-US" altLang="zh-TW" sz="2000">
                <a:latin typeface="Times"/>
                <a:ea typeface="Open Sans"/>
                <a:cs typeface="Open Sans"/>
              </a:rPr>
              <a:t>orientation</a:t>
            </a:r>
          </a:p>
          <a:p>
            <a:pPr marL="342900" indent="-342900">
              <a:buAutoNum type="arabicPeriod"/>
            </a:pPr>
            <a:r>
              <a:rPr lang="en-US" altLang="zh-TW" sz="2000">
                <a:latin typeface="Times"/>
                <a:ea typeface="Open Sans"/>
                <a:cs typeface="Open Sans"/>
              </a:rPr>
              <a:t>Occlusion</a:t>
            </a:r>
          </a:p>
          <a:p>
            <a:pPr marL="342900" indent="-342900">
              <a:buAutoNum type="arabicPeriod"/>
            </a:pPr>
            <a:r>
              <a:rPr lang="en-US" altLang="zh-TW" sz="2000">
                <a:latin typeface="Times"/>
                <a:ea typeface="Open Sans"/>
                <a:cs typeface="Open Sans"/>
              </a:rPr>
              <a:t>Background</a:t>
            </a:r>
            <a:r>
              <a:rPr lang="zh-TW" altLang="en-US" sz="2000">
                <a:latin typeface="Times"/>
                <a:ea typeface="Open Sans"/>
                <a:cs typeface="Open Sans"/>
              </a:rPr>
              <a:t> </a:t>
            </a:r>
            <a:r>
              <a:rPr lang="en-US" altLang="zh-TW" sz="2000">
                <a:latin typeface="Times"/>
                <a:ea typeface="Open Sans"/>
                <a:cs typeface="Open Sans"/>
              </a:rPr>
              <a:t>noise</a:t>
            </a:r>
            <a:endParaRPr lang="en-US" sz="2000">
              <a:latin typeface="Times"/>
              <a:ea typeface="Open Sans"/>
              <a:cs typeface="Open Sans"/>
            </a:endParaRPr>
          </a:p>
        </p:txBody>
      </p:sp>
      <p:sp>
        <p:nvSpPr>
          <p:cNvPr id="4" name="Slide Number Placeholder 3">
            <a:extLst>
              <a:ext uri="{FF2B5EF4-FFF2-40B4-BE49-F238E27FC236}">
                <a16:creationId xmlns:a16="http://schemas.microsoft.com/office/drawing/2014/main" id="{3E949D51-D841-CD30-D78D-989B6CEA803D}"/>
              </a:ext>
            </a:extLst>
          </p:cNvPr>
          <p:cNvSpPr>
            <a:spLocks noGrp="1"/>
          </p:cNvSpPr>
          <p:nvPr>
            <p:ph type="sldNum" sz="quarter" idx="7"/>
          </p:nvPr>
        </p:nvSpPr>
        <p:spPr/>
        <p:txBody>
          <a:bodyPr/>
          <a:lstStyle/>
          <a:p>
            <a:fld id="{B6F15528-21DE-4FAA-801E-634DDDAF4B2B}" type="slidenum">
              <a:rPr lang="en-US" smtClean="0"/>
              <a:t>6</a:t>
            </a:fld>
            <a:endParaRPr lang="en-US"/>
          </a:p>
        </p:txBody>
      </p:sp>
      <p:sp>
        <p:nvSpPr>
          <p:cNvPr id="5" name="object 2">
            <a:extLst>
              <a:ext uri="{FF2B5EF4-FFF2-40B4-BE49-F238E27FC236}">
                <a16:creationId xmlns:a16="http://schemas.microsoft.com/office/drawing/2014/main" id="{50B40A97-968C-70B1-0BDA-B44F428FE24C}"/>
              </a:ext>
            </a:extLst>
          </p:cNvPr>
          <p:cNvSpPr txBox="1">
            <a:spLocks/>
          </p:cNvSpPr>
          <p:nvPr/>
        </p:nvSpPr>
        <p:spPr>
          <a:xfrm>
            <a:off x="353957" y="267854"/>
            <a:ext cx="7875643"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a:t>Challenges of Face Detection in Large Distance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large crowd of people&#10;&#10;Description automatically generated">
            <a:extLst>
              <a:ext uri="{FF2B5EF4-FFF2-40B4-BE49-F238E27FC236}">
                <a16:creationId xmlns:a16="http://schemas.microsoft.com/office/drawing/2014/main" id="{564BE225-6435-D3DD-2A87-19C5E21158D7}"/>
              </a:ext>
            </a:extLst>
          </p:cNvPr>
          <p:cNvPicPr>
            <a:picLocks noChangeAspect="1"/>
          </p:cNvPicPr>
          <p:nvPr/>
        </p:nvPicPr>
        <p:blipFill>
          <a:blip r:embed="rId3"/>
          <a:stretch>
            <a:fillRect/>
          </a:stretch>
        </p:blipFill>
        <p:spPr>
          <a:xfrm>
            <a:off x="2159744" y="1025330"/>
            <a:ext cx="4423936" cy="2476154"/>
          </a:xfrm>
          <a:prstGeom prst="rect">
            <a:avLst/>
          </a:prstGeom>
        </p:spPr>
      </p:pic>
      <p:sp>
        <p:nvSpPr>
          <p:cNvPr id="6" name="TextBox 5">
            <a:extLst>
              <a:ext uri="{FF2B5EF4-FFF2-40B4-BE49-F238E27FC236}">
                <a16:creationId xmlns:a16="http://schemas.microsoft.com/office/drawing/2014/main" id="{888D9980-0162-2204-6F22-54D08ACB5883}"/>
              </a:ext>
            </a:extLst>
          </p:cNvPr>
          <p:cNvSpPr txBox="1"/>
          <p:nvPr/>
        </p:nvSpPr>
        <p:spPr>
          <a:xfrm>
            <a:off x="1695159" y="4909825"/>
            <a:ext cx="277327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https://</a:t>
            </a:r>
            <a:r>
              <a:rPr lang="en-US" sz="1050" err="1"/>
              <a:t>github.com</a:t>
            </a:r>
            <a:r>
              <a:rPr lang="en-US" sz="1050"/>
              <a:t>/</a:t>
            </a:r>
            <a:r>
              <a:rPr lang="en-US" sz="1050" err="1"/>
              <a:t>derronqi</a:t>
            </a:r>
            <a:r>
              <a:rPr lang="en-US" sz="1050"/>
              <a:t>/yolov7-face</a:t>
            </a:r>
          </a:p>
        </p:txBody>
      </p:sp>
      <p:sp>
        <p:nvSpPr>
          <p:cNvPr id="9" name="TextBox 8">
            <a:extLst>
              <a:ext uri="{FF2B5EF4-FFF2-40B4-BE49-F238E27FC236}">
                <a16:creationId xmlns:a16="http://schemas.microsoft.com/office/drawing/2014/main" id="{5DE05D3A-24E5-8969-8BB1-7E2846501E3C}"/>
              </a:ext>
            </a:extLst>
          </p:cNvPr>
          <p:cNvSpPr txBox="1"/>
          <p:nvPr/>
        </p:nvSpPr>
        <p:spPr>
          <a:xfrm>
            <a:off x="204250" y="3748838"/>
            <a:ext cx="4207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Dataset: </a:t>
            </a:r>
            <a:r>
              <a:rPr lang="en-US" dirty="0" err="1">
                <a:latin typeface="Arial"/>
                <a:cs typeface="Arial"/>
              </a:rPr>
              <a:t>WiderFace</a:t>
            </a:r>
            <a:r>
              <a:rPr lang="en-US" dirty="0">
                <a:latin typeface="Arial"/>
                <a:cs typeface="Arial"/>
              </a:rPr>
              <a:t>, yolov7-face-label</a:t>
            </a:r>
          </a:p>
        </p:txBody>
      </p:sp>
      <p:sp>
        <p:nvSpPr>
          <p:cNvPr id="3" name="Slide Number Placeholder 2">
            <a:extLst>
              <a:ext uri="{FF2B5EF4-FFF2-40B4-BE49-F238E27FC236}">
                <a16:creationId xmlns:a16="http://schemas.microsoft.com/office/drawing/2014/main" id="{D9F84D67-8460-452A-5409-D457D961E5EE}"/>
              </a:ext>
            </a:extLst>
          </p:cNvPr>
          <p:cNvSpPr>
            <a:spLocks noGrp="1"/>
          </p:cNvSpPr>
          <p:nvPr>
            <p:ph type="sldNum" sz="quarter" idx="7"/>
          </p:nvPr>
        </p:nvSpPr>
        <p:spPr/>
        <p:txBody>
          <a:bodyPr/>
          <a:lstStyle/>
          <a:p>
            <a:fld id="{B6F15528-21DE-4FAA-801E-634DDDAF4B2B}" type="slidenum">
              <a:rPr lang="en-US" smtClean="0"/>
              <a:t>7</a:t>
            </a:fld>
            <a:endParaRPr lang="en-US"/>
          </a:p>
        </p:txBody>
      </p:sp>
      <p:sp>
        <p:nvSpPr>
          <p:cNvPr id="4" name="object 2">
            <a:extLst>
              <a:ext uri="{FF2B5EF4-FFF2-40B4-BE49-F238E27FC236}">
                <a16:creationId xmlns:a16="http://schemas.microsoft.com/office/drawing/2014/main" id="{B1AEB882-FF50-BEE7-3F2E-5617943B8175}"/>
              </a:ext>
            </a:extLst>
          </p:cNvPr>
          <p:cNvSpPr txBox="1">
            <a:spLocks/>
          </p:cNvSpPr>
          <p:nvPr/>
        </p:nvSpPr>
        <p:spPr>
          <a:xfrm>
            <a:off x="204250" y="193009"/>
            <a:ext cx="7882975"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pPr marL="12700">
              <a:spcBef>
                <a:spcPts val="100"/>
              </a:spcBef>
            </a:pPr>
            <a:r>
              <a:rPr lang="en-US" kern="0" spc="-5" dirty="0"/>
              <a:t>Background – YOLOv7 Face(Baseline)</a:t>
            </a:r>
            <a:endParaRPr lang="en-US" kern="0" dirty="0"/>
          </a:p>
        </p:txBody>
      </p:sp>
    </p:spTree>
    <p:extLst>
      <p:ext uri="{BB962C8B-B14F-4D97-AF65-F5344CB8AC3E}">
        <p14:creationId xmlns:p14="http://schemas.microsoft.com/office/powerpoint/2010/main" val="95605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 1">
            <a:extLst>
              <a:ext uri="{FF2B5EF4-FFF2-40B4-BE49-F238E27FC236}">
                <a16:creationId xmlns:a16="http://schemas.microsoft.com/office/drawing/2014/main" id="{DF23B883-9533-AF91-BEA6-BA6EB0A775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3426" y="1268827"/>
            <a:ext cx="6997148" cy="31353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86B77B-1110-04AA-FA3C-88C9BDBA2447}"/>
              </a:ext>
            </a:extLst>
          </p:cNvPr>
          <p:cNvSpPr txBox="1"/>
          <p:nvPr/>
        </p:nvSpPr>
        <p:spPr>
          <a:xfrm>
            <a:off x="1681326" y="4935743"/>
            <a:ext cx="5707616" cy="230832"/>
          </a:xfrm>
          <a:prstGeom prst="rect">
            <a:avLst/>
          </a:prstGeom>
          <a:noFill/>
        </p:spPr>
        <p:txBody>
          <a:bodyPr wrap="square">
            <a:spAutoFit/>
          </a:bodyPr>
          <a:lstStyle/>
          <a:p>
            <a:pPr algn="l"/>
            <a:r>
              <a:rPr lang="en-US" sz="900" b="0" i="0" u="none" strike="noStrike">
                <a:solidFill>
                  <a:srgbClr val="333333"/>
                </a:solidFill>
                <a:effectLst/>
                <a:latin typeface="Georgia" panose="02040502050405020303" pitchFamily="18" charset="0"/>
              </a:rPr>
              <a:t>Optimized convolutional neural network architectures for efficient on-device vision-based object detection</a:t>
            </a:r>
          </a:p>
        </p:txBody>
      </p:sp>
      <p:sp>
        <p:nvSpPr>
          <p:cNvPr id="3" name="Slide Number Placeholder 2">
            <a:extLst>
              <a:ext uri="{FF2B5EF4-FFF2-40B4-BE49-F238E27FC236}">
                <a16:creationId xmlns:a16="http://schemas.microsoft.com/office/drawing/2014/main" id="{3E14EB2F-D12E-4E52-490E-0B6F27524800}"/>
              </a:ext>
            </a:extLst>
          </p:cNvPr>
          <p:cNvSpPr>
            <a:spLocks noGrp="1"/>
          </p:cNvSpPr>
          <p:nvPr>
            <p:ph type="sldNum" sz="quarter" idx="7"/>
          </p:nvPr>
        </p:nvSpPr>
        <p:spPr/>
        <p:txBody>
          <a:bodyPr/>
          <a:lstStyle/>
          <a:p>
            <a:fld id="{B6F15528-21DE-4FAA-801E-634DDDAF4B2B}" type="slidenum">
              <a:rPr lang="en-US" smtClean="0"/>
              <a:t>8</a:t>
            </a:fld>
            <a:endParaRPr lang="en-US"/>
          </a:p>
        </p:txBody>
      </p:sp>
      <p:sp>
        <p:nvSpPr>
          <p:cNvPr id="4" name="object 2">
            <a:extLst>
              <a:ext uri="{FF2B5EF4-FFF2-40B4-BE49-F238E27FC236}">
                <a16:creationId xmlns:a16="http://schemas.microsoft.com/office/drawing/2014/main" id="{0D58EE41-2843-DE9B-DCD9-DD5F5D9C51E8}"/>
              </a:ext>
            </a:extLst>
          </p:cNvPr>
          <p:cNvSpPr txBox="1">
            <a:spLocks/>
          </p:cNvSpPr>
          <p:nvPr/>
        </p:nvSpPr>
        <p:spPr>
          <a:xfrm>
            <a:off x="353957" y="267854"/>
            <a:ext cx="7875643" cy="443711"/>
          </a:xfrm>
          <a:prstGeom prst="rect">
            <a:avLst/>
          </a:prstGeom>
        </p:spPr>
        <p:txBody>
          <a:bodyPr vert="horz" wrap="square" lIns="0" tIns="12700" rIns="0" bIns="0" rtlCol="0" anchor="t">
            <a:spAutoFit/>
          </a:bodyPr>
          <a:lstStyle>
            <a:lvl1pPr>
              <a:defRPr sz="2800" b="0" i="0">
                <a:solidFill>
                  <a:schemeClr val="tx1"/>
                </a:solidFill>
                <a:latin typeface="Arial"/>
                <a:ea typeface="+mj-ea"/>
                <a:cs typeface="Arial"/>
              </a:defRPr>
            </a:lvl1pPr>
          </a:lstStyle>
          <a:p>
            <a:r>
              <a:rPr lang="en-US" kern="0" spc="-5"/>
              <a:t>Background – Architecture</a:t>
            </a:r>
            <a:endParaRPr lang="en-US"/>
          </a:p>
        </p:txBody>
      </p:sp>
    </p:spTree>
    <p:extLst>
      <p:ext uri="{BB962C8B-B14F-4D97-AF65-F5344CB8AC3E}">
        <p14:creationId xmlns:p14="http://schemas.microsoft.com/office/powerpoint/2010/main" val="1452654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251" y="193009"/>
            <a:ext cx="5594350" cy="443711"/>
          </a:xfrm>
          <a:prstGeom prst="rect">
            <a:avLst/>
          </a:prstGeom>
        </p:spPr>
        <p:txBody>
          <a:bodyPr vert="horz" wrap="square" lIns="0" tIns="12700" rIns="0" bIns="0" rtlCol="0" anchor="t">
            <a:spAutoFit/>
          </a:bodyPr>
          <a:lstStyle/>
          <a:p>
            <a:pPr algn="l"/>
            <a:r>
              <a:rPr lang="en-US" spc="-5"/>
              <a:t>Background – </a:t>
            </a:r>
            <a:r>
              <a:rPr lang="en-US" altLang="zh-TW" spc="-5">
                <a:ea typeface="新細明體"/>
              </a:rPr>
              <a:t>Architecture</a:t>
            </a:r>
            <a:r>
              <a:rPr lang="en-US" spc="-5"/>
              <a:t> </a:t>
            </a:r>
            <a:endParaRPr lang="en-US"/>
          </a:p>
        </p:txBody>
      </p:sp>
      <p:sp>
        <p:nvSpPr>
          <p:cNvPr id="5" name="TextBox 4">
            <a:extLst>
              <a:ext uri="{FF2B5EF4-FFF2-40B4-BE49-F238E27FC236}">
                <a16:creationId xmlns:a16="http://schemas.microsoft.com/office/drawing/2014/main" id="{3722DDE0-1591-736E-8682-C8A6B42D699A}"/>
              </a:ext>
            </a:extLst>
          </p:cNvPr>
          <p:cNvSpPr txBox="1"/>
          <p:nvPr/>
        </p:nvSpPr>
        <p:spPr>
          <a:xfrm>
            <a:off x="1681316" y="4920995"/>
            <a:ext cx="508619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ffectLst/>
                <a:latin typeface="Times New Roman" panose="02020603050405020304" pitchFamily="18" charset="0"/>
              </a:rPr>
              <a:t>Deep Learning based Neck Models for Object Detection: A Review and a Benchmarking Study </a:t>
            </a:r>
            <a:endParaRPr lang="en-US" sz="400"/>
          </a:p>
        </p:txBody>
      </p:sp>
      <p:pic>
        <p:nvPicPr>
          <p:cNvPr id="3" name="Picture 2">
            <a:extLst>
              <a:ext uri="{FF2B5EF4-FFF2-40B4-BE49-F238E27FC236}">
                <a16:creationId xmlns:a16="http://schemas.microsoft.com/office/drawing/2014/main" id="{DF20FE68-1130-98DB-D03E-EC0732E47634}"/>
              </a:ext>
            </a:extLst>
          </p:cNvPr>
          <p:cNvPicPr>
            <a:picLocks noChangeAspect="1"/>
          </p:cNvPicPr>
          <p:nvPr/>
        </p:nvPicPr>
        <p:blipFill>
          <a:blip r:embed="rId3"/>
          <a:stretch>
            <a:fillRect/>
          </a:stretch>
        </p:blipFill>
        <p:spPr>
          <a:xfrm>
            <a:off x="1424826" y="1006130"/>
            <a:ext cx="6179378" cy="3515154"/>
          </a:xfrm>
          <a:prstGeom prst="rect">
            <a:avLst/>
          </a:prstGeom>
        </p:spPr>
      </p:pic>
      <p:sp>
        <p:nvSpPr>
          <p:cNvPr id="4" name="Slide Number Placeholder 3">
            <a:extLst>
              <a:ext uri="{FF2B5EF4-FFF2-40B4-BE49-F238E27FC236}">
                <a16:creationId xmlns:a16="http://schemas.microsoft.com/office/drawing/2014/main" id="{7E3F410A-3042-F54E-CB64-86454B06DDD7}"/>
              </a:ext>
            </a:extLst>
          </p:cNvPr>
          <p:cNvSpPr>
            <a:spLocks noGrp="1"/>
          </p:cNvSpPr>
          <p:nvPr>
            <p:ph type="sldNum" sz="quarter" idx="7"/>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3737535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2738</TotalTime>
  <Words>3296</Words>
  <Application>Microsoft Office PowerPoint</Application>
  <PresentationFormat>On-screen Show (16:9)</PresentationFormat>
  <Paragraphs>477</Paragraphs>
  <Slides>38</Slides>
  <Notes>37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Arial,Sans-Serif</vt:lpstr>
      <vt:lpstr>Plusjakartadisplay</vt:lpstr>
      <vt:lpstr>Söhne</vt:lpstr>
      <vt:lpstr>Arial</vt:lpstr>
      <vt:lpstr>Arial</vt:lpstr>
      <vt:lpstr>Calibri</vt:lpstr>
      <vt:lpstr>Georgia</vt:lpstr>
      <vt:lpstr>Open Sans</vt:lpstr>
      <vt:lpstr>Raleway</vt:lpstr>
      <vt:lpstr>Roboto</vt:lpstr>
      <vt:lpstr>Times</vt:lpstr>
      <vt:lpstr>Times New Roman</vt:lpstr>
      <vt:lpstr>Office Theme</vt:lpstr>
      <vt:lpstr>PowerPoint Presentation</vt:lpstr>
      <vt:lpstr>Outline</vt:lpstr>
      <vt:lpstr>Long Distance</vt:lpstr>
      <vt:lpstr>PowerPoint Presentation</vt:lpstr>
      <vt:lpstr>PowerPoint Presentation</vt:lpstr>
      <vt:lpstr>PowerPoint Presentation</vt:lpstr>
      <vt:lpstr>PowerPoint Presentation</vt:lpstr>
      <vt:lpstr>PowerPoint Presentation</vt:lpstr>
      <vt:lpstr>Background –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your listening!</vt:lpstr>
      <vt:lpstr>Task Assignment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15-RNNs</dc:title>
  <cp:lastModifiedBy>Lee, Meng-Chen</cp:lastModifiedBy>
  <cp:revision>5</cp:revision>
  <dcterms:created xsi:type="dcterms:W3CDTF">2022-11-29T07:00:06Z</dcterms:created>
  <dcterms:modified xsi:type="dcterms:W3CDTF">2023-05-10T17:35:14Z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